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658" r:id="rId2"/>
  </p:sldMasterIdLst>
  <p:notesMasterIdLst>
    <p:notesMasterId r:id="rId13"/>
  </p:notesMasterIdLst>
  <p:handoutMasterIdLst>
    <p:handoutMasterId r:id="rId14"/>
  </p:handoutMasterIdLst>
  <p:sldIdLst>
    <p:sldId id="346" r:id="rId3"/>
    <p:sldId id="347" r:id="rId4"/>
    <p:sldId id="350" r:id="rId5"/>
    <p:sldId id="351" r:id="rId6"/>
    <p:sldId id="352" r:id="rId7"/>
    <p:sldId id="349" r:id="rId8"/>
    <p:sldId id="348" r:id="rId9"/>
    <p:sldId id="316" r:id="rId10"/>
    <p:sldId id="341" r:id="rId11"/>
    <p:sldId id="342" r:id="rId12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99FF66"/>
    <a:srgbClr val="CCFF33"/>
    <a:srgbClr val="FF0066"/>
    <a:srgbClr val="CC00CC"/>
    <a:srgbClr val="FF3399"/>
    <a:srgbClr val="0000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0315" autoAdjust="0"/>
  </p:normalViewPr>
  <p:slideViewPr>
    <p:cSldViewPr>
      <p:cViewPr varScale="1">
        <p:scale>
          <a:sx n="105" d="100"/>
          <a:sy n="105" d="100"/>
        </p:scale>
        <p:origin x="-178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70" y="91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[_Résultats.xlsx]Résultats (Camenbert)!Tableau croisé dynamique1</c:name>
    <c:fmtId val="-1"/>
  </c:pivotSource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>
                <a:effectLst/>
              </a:rPr>
              <a:t>Répartition de l'assiette SDE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>
                <a:effectLst/>
              </a:rPr>
              <a:t>(</a:t>
            </a:r>
            <a:r>
              <a:rPr lang="en-US" sz="1800" b="1" i="0" u="none" strike="noStrike" baseline="0">
                <a:effectLst/>
              </a:rPr>
              <a:t>Assiette totale = 8 692 kg des </a:t>
            </a:r>
            <a:r>
              <a:rPr lang="en-US" sz="1800" b="1" i="0" baseline="0">
                <a:effectLst/>
              </a:rPr>
              <a:t> Ets au SRR)</a:t>
            </a:r>
            <a:endParaRPr lang="fr-FR">
              <a:effectLst/>
            </a:endParaRPr>
          </a:p>
        </c:rich>
      </c:tx>
      <c:layout/>
      <c:overlay val="0"/>
    </c:title>
    <c:autoTitleDeleted val="0"/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fr-FR"/>
            </a:p>
          </c:txPr>
          <c:showLegendKey val="0"/>
          <c:showVal val="0"/>
          <c:showCatName val="0"/>
          <c:showSerName val="0"/>
          <c:showPercent val="1"/>
          <c:showBubbleSize val="0"/>
        </c:dLbl>
      </c:pivotFmt>
      <c:pivotFmt>
        <c:idx val="1"/>
      </c:pivotFmt>
      <c:pivotFmt>
        <c:idx val="2"/>
      </c:pivotFmt>
      <c:pivotFmt>
        <c:idx val="3"/>
      </c:pivotFmt>
      <c:pivotFmt>
        <c:idx val="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fr-FR"/>
            </a:p>
          </c:txPr>
          <c:showLegendKey val="0"/>
          <c:showVal val="0"/>
          <c:showCatName val="0"/>
          <c:showSerName val="0"/>
          <c:showPercent val="1"/>
          <c:showBubbleSize val="0"/>
        </c:dLbl>
      </c:pivotFmt>
      <c:pivotFmt>
        <c:idx val="5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fr-FR"/>
            </a:p>
          </c:txPr>
          <c:showLegendKey val="0"/>
          <c:showVal val="0"/>
          <c:showCatName val="0"/>
          <c:showSerName val="0"/>
          <c:showPercent val="1"/>
          <c:showBubbleSize val="0"/>
        </c:dLbl>
      </c:pivotFmt>
    </c:pivotFmts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'Résultats (Camenbert)'!$S$2</c:f>
              <c:strCache>
                <c:ptCount val="1"/>
                <c:pt idx="0">
                  <c:v>Total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'Résultats (Camenbert)'!$R$3:$R$11</c:f>
              <c:strCache>
                <c:ptCount val="8"/>
                <c:pt idx="0">
                  <c:v>ABATTOIRS</c:v>
                </c:pt>
                <c:pt idx="1">
                  <c:v>AGRO-ALIMENTAIRE (Animale)</c:v>
                </c:pt>
                <c:pt idx="2">
                  <c:v>AGRO-ALIMENTAIRE (Végétale)</c:v>
                </c:pt>
                <c:pt idx="3">
                  <c:v>CHIMIE</c:v>
                </c:pt>
                <c:pt idx="4">
                  <c:v>FONDERIE SIDERURGIE</c:v>
                </c:pt>
                <c:pt idx="5">
                  <c:v>MECANIQUE</c:v>
                </c:pt>
                <c:pt idx="6">
                  <c:v>PAPIERS CARTONS</c:v>
                </c:pt>
                <c:pt idx="7">
                  <c:v>TEXTILES</c:v>
                </c:pt>
              </c:strCache>
            </c:strRef>
          </c:cat>
          <c:val>
            <c:numRef>
              <c:f>'Résultats (Camenbert)'!$S$3:$S$11</c:f>
              <c:numCache>
                <c:formatCode>#,##0</c:formatCode>
                <c:ptCount val="8"/>
                <c:pt idx="0">
                  <c:v>2845.3628077597141</c:v>
                </c:pt>
                <c:pt idx="1">
                  <c:v>1317.1070726849409</c:v>
                </c:pt>
                <c:pt idx="2">
                  <c:v>857.28138053011435</c:v>
                </c:pt>
                <c:pt idx="3">
                  <c:v>123.9368420752</c:v>
                </c:pt>
                <c:pt idx="4">
                  <c:v>45.624858853714301</c:v>
                </c:pt>
                <c:pt idx="5">
                  <c:v>12.837558359999999</c:v>
                </c:pt>
                <c:pt idx="6">
                  <c:v>3398.1047671641631</c:v>
                </c:pt>
                <c:pt idx="7">
                  <c:v>91.362055220000002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[_Résultats.xlsx]Résultats (Camenbert)!Tableau croisé dynamique2</c:name>
    <c:fmtId val="-1"/>
  </c:pivotSource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Répartition du nombre d'établissements</a:t>
            </a:r>
          </a:p>
          <a:p>
            <a:pPr>
              <a:defRPr/>
            </a:pPr>
            <a:r>
              <a:rPr lang="en-US" sz="1800" b="1" i="0" baseline="0">
                <a:effectLst/>
              </a:rPr>
              <a:t>(Nbre total d'Ets au SRR = 58)</a:t>
            </a:r>
            <a:endParaRPr lang="fr-FR">
              <a:effectLst/>
            </a:endParaRPr>
          </a:p>
        </c:rich>
      </c:tx>
      <c:layout/>
      <c:overlay val="0"/>
    </c:title>
    <c:autoTitleDeleted val="0"/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fr-FR"/>
            </a:p>
          </c:txPr>
          <c:showLegendKey val="0"/>
          <c:showVal val="0"/>
          <c:showCatName val="0"/>
          <c:showSerName val="0"/>
          <c:showPercent val="1"/>
          <c:showBubbleSize val="0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fr-FR"/>
            </a:p>
          </c:txPr>
          <c:showLegendKey val="0"/>
          <c:showVal val="0"/>
          <c:showCatName val="0"/>
          <c:showSerName val="0"/>
          <c:showPercent val="1"/>
          <c:showBubbleSize val="0"/>
        </c:dLbl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fr-FR"/>
            </a:p>
          </c:txPr>
          <c:showLegendKey val="0"/>
          <c:showVal val="0"/>
          <c:showCatName val="0"/>
          <c:showSerName val="0"/>
          <c:showPercent val="1"/>
          <c:showBubbleSize val="0"/>
        </c:dLbl>
      </c:pivotFmt>
    </c:pivotFmts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'Résultats (Camenbert)'!$S$15</c:f>
              <c:strCache>
                <c:ptCount val="1"/>
                <c:pt idx="0">
                  <c:v>Total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'Résultats (Camenbert)'!$R$16:$R$24</c:f>
              <c:strCache>
                <c:ptCount val="8"/>
                <c:pt idx="0">
                  <c:v>ABATTOIRS</c:v>
                </c:pt>
                <c:pt idx="1">
                  <c:v>AGRO-ALIMENTAIRE (Animale)</c:v>
                </c:pt>
                <c:pt idx="2">
                  <c:v>AGRO-ALIMENTAIRE (Végétale)</c:v>
                </c:pt>
                <c:pt idx="3">
                  <c:v>CHIMIE</c:v>
                </c:pt>
                <c:pt idx="4">
                  <c:v>FONDERIE SIDERURGIE</c:v>
                </c:pt>
                <c:pt idx="5">
                  <c:v>MECANIQUE</c:v>
                </c:pt>
                <c:pt idx="6">
                  <c:v>PAPIERS CARTONS</c:v>
                </c:pt>
                <c:pt idx="7">
                  <c:v>TEXTILES</c:v>
                </c:pt>
              </c:strCache>
            </c:strRef>
          </c:cat>
          <c:val>
            <c:numRef>
              <c:f>'Résultats (Camenbert)'!$S$16:$S$24</c:f>
              <c:numCache>
                <c:formatCode>General</c:formatCode>
                <c:ptCount val="8"/>
                <c:pt idx="0">
                  <c:v>10</c:v>
                </c:pt>
                <c:pt idx="1">
                  <c:v>21</c:v>
                </c:pt>
                <c:pt idx="2">
                  <c:v>9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11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[_Résultats.xlsx]Résultats (Camenbert)!Tableau croisé dynamique2</c:name>
    <c:fmtId val="-1"/>
  </c:pivotSource>
  <c:chart>
    <c:title>
      <c:tx>
        <c:rich>
          <a:bodyPr/>
          <a:lstStyle/>
          <a:p>
            <a:pPr>
              <a:defRPr sz="1200"/>
            </a:pPr>
            <a:r>
              <a:rPr lang="en-US" sz="1200" b="1" i="0" baseline="0">
                <a:effectLst/>
              </a:rPr>
              <a:t>Répartition du nombre d'établissements</a:t>
            </a:r>
          </a:p>
          <a:p>
            <a:pPr>
              <a:defRPr sz="1200"/>
            </a:pPr>
            <a:r>
              <a:rPr lang="en-US" sz="1200" b="1" i="0" baseline="0">
                <a:effectLst/>
              </a:rPr>
              <a:t>(Nbre total d'Ets au SRR = 58)</a:t>
            </a:r>
            <a:endParaRPr lang="fr-FR" sz="1200">
              <a:effectLst/>
            </a:endParaRPr>
          </a:p>
        </c:rich>
      </c:tx>
      <c:layout/>
      <c:overlay val="0"/>
    </c:title>
    <c:autoTitleDeleted val="0"/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fr-FR"/>
            </a:p>
          </c:txPr>
          <c:showLegendKey val="0"/>
          <c:showVal val="0"/>
          <c:showCatName val="0"/>
          <c:showSerName val="0"/>
          <c:showPercent val="1"/>
          <c:showBubbleSize val="0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fr-FR"/>
            </a:p>
          </c:txPr>
          <c:showLegendKey val="0"/>
          <c:showVal val="0"/>
          <c:showCatName val="0"/>
          <c:showSerName val="0"/>
          <c:showPercent val="1"/>
          <c:showBubbleSize val="0"/>
        </c:dLbl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fr-FR"/>
            </a:p>
          </c:txPr>
          <c:showLegendKey val="0"/>
          <c:showVal val="0"/>
          <c:showCatName val="0"/>
          <c:showSerName val="0"/>
          <c:showPercent val="1"/>
          <c:showBubbleSize val="0"/>
        </c:dLbl>
      </c:pivotFmt>
    </c:pivotFmts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'Résultats (Camenbert)'!$S$15</c:f>
              <c:strCache>
                <c:ptCount val="1"/>
                <c:pt idx="0">
                  <c:v>Total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'Résultats (Camenbert)'!$R$16:$R$24</c:f>
              <c:strCache>
                <c:ptCount val="8"/>
                <c:pt idx="0">
                  <c:v>ABATTOIRS</c:v>
                </c:pt>
                <c:pt idx="1">
                  <c:v>AGRO-ALIMENTAIRE (Animale)</c:v>
                </c:pt>
                <c:pt idx="2">
                  <c:v>AGRO-ALIMENTAIRE (Végétale)</c:v>
                </c:pt>
                <c:pt idx="3">
                  <c:v>CHIMIE</c:v>
                </c:pt>
                <c:pt idx="4">
                  <c:v>FONDERIE SIDERURGIE</c:v>
                </c:pt>
                <c:pt idx="5">
                  <c:v>MECANIQUE</c:v>
                </c:pt>
                <c:pt idx="6">
                  <c:v>PAPIERS CARTONS</c:v>
                </c:pt>
                <c:pt idx="7">
                  <c:v>TEXTILES</c:v>
                </c:pt>
              </c:strCache>
            </c:strRef>
          </c:cat>
          <c:val>
            <c:numRef>
              <c:f>'Résultats (Camenbert)'!$S$16:$S$24</c:f>
              <c:numCache>
                <c:formatCode>General</c:formatCode>
                <c:ptCount val="8"/>
                <c:pt idx="0">
                  <c:v>10</c:v>
                </c:pt>
                <c:pt idx="1">
                  <c:v>21</c:v>
                </c:pt>
                <c:pt idx="2">
                  <c:v>9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11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7703915251246594"/>
          <c:y val="0.34389026113198834"/>
          <c:w val="0.30221151898155107"/>
          <c:h val="0.59761153613270923"/>
        </c:manualLayout>
      </c:layout>
      <c:overlay val="0"/>
      <c:txPr>
        <a:bodyPr/>
        <a:lstStyle/>
        <a:p>
          <a:pPr>
            <a:defRPr sz="800"/>
          </a:pPr>
          <a:endParaRPr lang="fr-FR"/>
        </a:p>
      </c:txPr>
    </c:legend>
    <c:plotVisOnly val="1"/>
    <c:dispBlanksAs val="gap"/>
    <c:showDLblsOverMax val="0"/>
  </c:chart>
  <c:externalData r:id="rId2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[_Résultats.xlsx]Résultats (Camenbert)!Tableau croisé dynamique1</c:name>
    <c:fmtId val="-1"/>
  </c:pivotSource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Répartition de l'assiette SDE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(</a:t>
            </a:r>
            <a:r>
              <a:rPr lang="en-US" sz="1200" b="1" i="0" u="none" strike="noStrike" baseline="0">
                <a:effectLst/>
              </a:rPr>
              <a:t>Assiette totale = 8 692 kg des </a:t>
            </a:r>
            <a:r>
              <a:rPr lang="en-US" sz="1200" b="1" i="0" baseline="0">
                <a:effectLst/>
              </a:rPr>
              <a:t> Ets au SRR)</a:t>
            </a:r>
            <a:endParaRPr lang="fr-FR" sz="1200">
              <a:effectLst/>
            </a:endParaRPr>
          </a:p>
        </c:rich>
      </c:tx>
      <c:layout/>
      <c:overlay val="0"/>
    </c:title>
    <c:autoTitleDeleted val="0"/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fr-FR"/>
            </a:p>
          </c:txPr>
          <c:showLegendKey val="0"/>
          <c:showVal val="0"/>
          <c:showCatName val="0"/>
          <c:showSerName val="0"/>
          <c:showPercent val="1"/>
          <c:showBubbleSize val="0"/>
        </c:dLbl>
      </c:pivotFmt>
      <c:pivotFmt>
        <c:idx val="1"/>
      </c:pivotFmt>
      <c:pivotFmt>
        <c:idx val="2"/>
      </c:pivotFmt>
      <c:pivotFmt>
        <c:idx val="3"/>
      </c:pivotFmt>
      <c:pivotFmt>
        <c:idx val="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fr-FR"/>
            </a:p>
          </c:txPr>
          <c:showLegendKey val="0"/>
          <c:showVal val="0"/>
          <c:showCatName val="0"/>
          <c:showSerName val="0"/>
          <c:showPercent val="1"/>
          <c:showBubbleSize val="0"/>
        </c:dLbl>
      </c:pivotFmt>
      <c:pivotFmt>
        <c:idx val="5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fr-FR"/>
            </a:p>
          </c:txPr>
          <c:showLegendKey val="0"/>
          <c:showVal val="0"/>
          <c:showCatName val="0"/>
          <c:showSerName val="0"/>
          <c:showPercent val="1"/>
          <c:showBubbleSize val="0"/>
        </c:dLbl>
      </c:pivotFmt>
    </c:pivotFmts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'Résultats (Camenbert)'!$S$2</c:f>
              <c:strCache>
                <c:ptCount val="1"/>
                <c:pt idx="0">
                  <c:v>Total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'Résultats (Camenbert)'!$R$3:$R$11</c:f>
              <c:strCache>
                <c:ptCount val="8"/>
                <c:pt idx="0">
                  <c:v>ABATTOIRS</c:v>
                </c:pt>
                <c:pt idx="1">
                  <c:v>AGRO-ALIMENTAIRE (Animale)</c:v>
                </c:pt>
                <c:pt idx="2">
                  <c:v>AGRO-ALIMENTAIRE (Végétale)</c:v>
                </c:pt>
                <c:pt idx="3">
                  <c:v>CHIMIE</c:v>
                </c:pt>
                <c:pt idx="4">
                  <c:v>FONDERIE SIDERURGIE</c:v>
                </c:pt>
                <c:pt idx="5">
                  <c:v>MECANIQUE</c:v>
                </c:pt>
                <c:pt idx="6">
                  <c:v>PAPIERS CARTONS</c:v>
                </c:pt>
                <c:pt idx="7">
                  <c:v>TEXTILES</c:v>
                </c:pt>
              </c:strCache>
            </c:strRef>
          </c:cat>
          <c:val>
            <c:numRef>
              <c:f>'Résultats (Camenbert)'!$S$3:$S$11</c:f>
              <c:numCache>
                <c:formatCode>#,##0</c:formatCode>
                <c:ptCount val="8"/>
                <c:pt idx="0">
                  <c:v>2845.3628077597141</c:v>
                </c:pt>
                <c:pt idx="1">
                  <c:v>1317.1070726849409</c:v>
                </c:pt>
                <c:pt idx="2">
                  <c:v>857.28138053011435</c:v>
                </c:pt>
                <c:pt idx="3">
                  <c:v>123.9368420752</c:v>
                </c:pt>
                <c:pt idx="4">
                  <c:v>45.624858853714301</c:v>
                </c:pt>
                <c:pt idx="5">
                  <c:v>12.837558359999999</c:v>
                </c:pt>
                <c:pt idx="6">
                  <c:v>3398.1047671641631</c:v>
                </c:pt>
                <c:pt idx="7">
                  <c:v>91.362055220000002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3968261361852752"/>
          <c:y val="0.29476484551716747"/>
          <c:w val="0.32667405907406233"/>
          <c:h val="0.64892573688881849"/>
        </c:manualLayout>
      </c:layout>
      <c:overlay val="0"/>
      <c:txPr>
        <a:bodyPr/>
        <a:lstStyle/>
        <a:p>
          <a:pPr>
            <a:defRPr sz="800"/>
          </a:pPr>
          <a:endParaRPr lang="fr-FR"/>
        </a:p>
      </c:txPr>
    </c:legend>
    <c:plotVisOnly val="1"/>
    <c:dispBlanksAs val="gap"/>
    <c:showDLblsOverMax val="0"/>
  </c:chart>
  <c:externalData r:id="rId2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2" tIns="47996" rIns="95992" bIns="47996" numCol="1" anchor="t" anchorCtr="0" compatLnSpc="1">
            <a:prstTxWarp prst="textNoShape">
              <a:avLst/>
            </a:prstTxWarp>
          </a:bodyPr>
          <a:lstStyle>
            <a:lvl1pPr defTabSz="958850">
              <a:defRPr sz="130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2" tIns="47996" rIns="95992" bIns="47996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/>
            </a:lvl1pPr>
          </a:lstStyle>
          <a:p>
            <a:pPr>
              <a:defRPr/>
            </a:pPr>
            <a:fld id="{C429D218-0C4F-4FF7-9E94-2B70E85F6465}" type="datetime1">
              <a:rPr lang="fr-FR" altLang="fr-FR"/>
              <a:pPr>
                <a:defRPr/>
              </a:pPr>
              <a:t>24/05/2016</a:t>
            </a:fld>
            <a:endParaRPr lang="fr-FR" altLang="fr-FR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2" tIns="47996" rIns="95992" bIns="47996" numCol="1" anchor="b" anchorCtr="0" compatLnSpc="1">
            <a:prstTxWarp prst="textNoShape">
              <a:avLst/>
            </a:prstTxWarp>
          </a:bodyPr>
          <a:lstStyle>
            <a:lvl1pPr defTabSz="958850">
              <a:defRPr sz="1300"/>
            </a:lvl1pPr>
          </a:lstStyle>
          <a:p>
            <a:pPr>
              <a:defRPr/>
            </a:pPr>
            <a:r>
              <a:rPr lang="fr-FR" altLang="fr-FR"/>
              <a:t>/7</a:t>
            </a:r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2" tIns="47996" rIns="95992" bIns="47996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/>
            </a:lvl1pPr>
          </a:lstStyle>
          <a:p>
            <a:pPr>
              <a:defRPr/>
            </a:pPr>
            <a:fld id="{41A42858-FD1A-4EBB-8296-8D63536EDC8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16800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2" tIns="47996" rIns="95992" bIns="47996" numCol="1" anchor="t" anchorCtr="0" compatLnSpc="1">
            <a:prstTxWarp prst="textNoShape">
              <a:avLst/>
            </a:prstTxWarp>
          </a:bodyPr>
          <a:lstStyle>
            <a:lvl1pPr defTabSz="958850">
              <a:defRPr sz="130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2" tIns="47996" rIns="95992" bIns="47996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/>
            </a:lvl1pPr>
          </a:lstStyle>
          <a:p>
            <a:pPr>
              <a:defRPr/>
            </a:pPr>
            <a:fld id="{4866BE9D-B5DE-4AF0-8F55-44DF54F6F9E5}" type="datetime1">
              <a:rPr lang="fr-FR" altLang="fr-FR"/>
              <a:pPr>
                <a:defRPr/>
              </a:pPr>
              <a:t>24/05/2016</a:t>
            </a:fld>
            <a:endParaRPr lang="fr-FR" altLang="fr-F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7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4875"/>
            <a:ext cx="54419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2" tIns="47996" rIns="95992" bIns="479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 smtClean="0"/>
              <a:t>Cliquez pour modifier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187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2" tIns="47996" rIns="95992" bIns="47996" numCol="1" anchor="b" anchorCtr="0" compatLnSpc="1">
            <a:prstTxWarp prst="textNoShape">
              <a:avLst/>
            </a:prstTxWarp>
          </a:bodyPr>
          <a:lstStyle>
            <a:lvl1pPr defTabSz="958850">
              <a:defRPr sz="1300"/>
            </a:lvl1pPr>
          </a:lstStyle>
          <a:p>
            <a:pPr>
              <a:defRPr/>
            </a:pPr>
            <a:r>
              <a:rPr lang="fr-FR" altLang="fr-FR"/>
              <a:t>/7</a:t>
            </a:r>
          </a:p>
        </p:txBody>
      </p:sp>
      <p:sp>
        <p:nvSpPr>
          <p:cNvPr id="187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2" tIns="47996" rIns="95992" bIns="47996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/>
            </a:lvl1pPr>
          </a:lstStyle>
          <a:p>
            <a:pPr>
              <a:defRPr/>
            </a:pPr>
            <a:fld id="{FDED1142-EAA3-4709-A09E-6B92D9B944D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456143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fld id="{DA58781E-B988-4BAC-86DB-865B70D74449}" type="slidenum">
              <a:rPr lang="fr-FR" altLang="fr-FR" sz="1200" smtClean="0"/>
              <a:pPr/>
              <a:t>1</a:t>
            </a:fld>
            <a:endParaRPr lang="fr-FR" altLang="fr-FR" sz="120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 smtClean="0"/>
              <a:t>Rencontres "Eau et Industrie" - Juin 2016</a:t>
            </a:r>
            <a:endParaRPr lang="fr-FR" altLang="fr-F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EF5F2-A8BB-4740-8456-FEDD03FC7AE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97988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Rencontres "Eau et Industrie" - Juin 2016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F4168-E657-4E74-A804-7E0BD85569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2230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Rencontres "Eau et Industrie" - Juin 2016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F4168-E657-4E74-A804-7E0BD85569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951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Rencontres "Eau et Industrie" - Juin 2016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F4168-E657-4E74-A804-7E0BD85569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3969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Rencontres "Eau et Industrie" - Juin 2016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F4168-E657-4E74-A804-7E0BD85569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5086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69" y="6577881"/>
            <a:ext cx="7753350" cy="280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fr-FR" altLang="fr-FR" sz="1200">
                <a:solidFill>
                  <a:srgbClr val="0092BB"/>
                </a:solidFill>
              </a:defRPr>
            </a:lvl1pPr>
          </a:lstStyle>
          <a:p>
            <a:pPr>
              <a:defRPr/>
            </a:pPr>
            <a:r>
              <a:rPr lang="fr-FR" smtClean="0">
                <a:solidFill>
                  <a:srgbClr val="000000"/>
                </a:solidFill>
              </a:rPr>
              <a:t>Rencontres "Eau et Industrie" - Juin 2016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64574" y="6569944"/>
            <a:ext cx="874712" cy="288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fr-FR" altLang="fr-FR" sz="1200" smtClean="0">
                <a:solidFill>
                  <a:srgbClr val="0092BB"/>
                </a:solidFill>
              </a:defRPr>
            </a:lvl1pPr>
          </a:lstStyle>
          <a:p>
            <a:pPr algn="r" eaLnBrk="1" hangingPunct="1"/>
            <a:fld id="{CE6DA77D-6346-4C44-B429-2D1ED1CE7657}" type="slidenum">
              <a:rPr lang="fr-FR" smtClean="0"/>
              <a:pPr algn="r" eaLnBrk="1" hangingPunct="1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451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Rencontres "Eau et Industrie" - Juin 2016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F4168-E657-4E74-A804-7E0BD85569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6131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Rencontres "Eau et Industrie" - Juin 2016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F4168-E657-4E74-A804-7E0BD85569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64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Rencontres "Eau et Industrie" - Juin 2016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F4168-E657-4E74-A804-7E0BD85569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0394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Rencontres "Eau et Industrie" - Juin 2016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F4168-E657-4E74-A804-7E0BD85569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8181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Rencontres "Eau et Industrie" - Juin 2016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F4168-E657-4E74-A804-7E0BD85569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7401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Rencontres "Eau et Industrie" - Juin 2016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F4168-E657-4E74-A804-7E0BD85569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3848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Rencontres "Eau et Industrie" - Juin 2016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F4168-E657-4E74-A804-7E0BD85569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732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E7F9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FR" altLang="fr-FR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600200"/>
            <a:ext cx="83629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 smtClean="0"/>
              <a:t>Cliquez pour modifier les styles du texte du masque</a:t>
            </a:r>
          </a:p>
          <a:p>
            <a:pPr lvl="1"/>
            <a:r>
              <a:rPr lang="fr-FR" altLang="fr-FR" dirty="0" smtClean="0"/>
              <a:t>Deuxième niveau</a:t>
            </a:r>
          </a:p>
          <a:p>
            <a:pPr lvl="2"/>
            <a:r>
              <a:rPr lang="fr-FR" altLang="fr-FR" dirty="0" smtClean="0"/>
              <a:t>Troisième niveau</a:t>
            </a:r>
          </a:p>
          <a:p>
            <a:pPr lvl="3"/>
            <a:r>
              <a:rPr lang="fr-FR" altLang="fr-FR" dirty="0" smtClean="0"/>
              <a:t>Quatrième niveau</a:t>
            </a:r>
          </a:p>
          <a:p>
            <a:pPr lvl="4"/>
            <a:r>
              <a:rPr lang="fr-FR" altLang="fr-FR" dirty="0" smtClean="0"/>
              <a:t>Cinquième niveau</a:t>
            </a:r>
          </a:p>
        </p:txBody>
      </p:sp>
      <p:sp>
        <p:nvSpPr>
          <p:cNvPr id="390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61338" y="6526213"/>
            <a:ext cx="874712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B490FF64-173C-4928-8147-CD99356668D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274638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pic>
        <p:nvPicPr>
          <p:cNvPr id="9" name="Picture 9" descr="\\Fs-buse07\vl_dta\Users\dic\_projet\ressources\logos (LOGO)\LOGO_AELB_CAS2-Q.gi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25" y="260350"/>
            <a:ext cx="1428750" cy="111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0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7950" y="6524625"/>
            <a:ext cx="42481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tabLst>
                <a:tab pos="7083425" algn="r"/>
              </a:tabLst>
              <a:defRPr dirty="0" smtClean="0"/>
            </a:lvl1pPr>
          </a:lstStyle>
          <a:p>
            <a:pPr>
              <a:defRPr/>
            </a:pPr>
            <a:r>
              <a:rPr lang="fr-FR" altLang="fr-FR" smtClean="0"/>
              <a:t>Rencontres "Eau et Industrie" - Juin 2016</a:t>
            </a:r>
            <a:endParaRPr lang="fr-FR" alt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70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Rencontres "Eau et Industrie" - Juin 2016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F4168-E657-4E74-A804-7E0BD85569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165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1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6200" y="6248400"/>
            <a:ext cx="587375" cy="488950"/>
          </a:xfrm>
          <a:prstGeom prst="rect">
            <a:avLst/>
          </a:prstGeom>
          <a:noFill/>
        </p:spPr>
        <p:txBody>
          <a:bodyPr/>
          <a:lstStyle>
            <a:lvl1pPr algn="l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4ED994A-873A-4649-BA43-34F5D7048083}" type="slidenum">
              <a:rPr lang="fr-FR" altLang="fr-FR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fr-FR" altLang="fr-FR" sz="2600" smtClean="0">
              <a:solidFill>
                <a:schemeClr val="bg1"/>
              </a:solidFill>
            </a:endParaRPr>
          </a:p>
        </p:txBody>
      </p:sp>
      <p:sp>
        <p:nvSpPr>
          <p:cNvPr id="4099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02604" y="2852936"/>
            <a:ext cx="8081963" cy="646331"/>
          </a:xfrm>
          <a:solidFill>
            <a:schemeClr val="bg1"/>
          </a:solidFill>
        </p:spPr>
        <p:txBody>
          <a:bodyPr>
            <a:spAutoFit/>
          </a:bodyPr>
          <a:lstStyle/>
          <a:p>
            <a:pPr algn="l" eaLnBrk="1" hangingPunct="1"/>
            <a:r>
              <a:rPr lang="fr-FR" altLang="fr-FR" sz="1800" dirty="0" smtClean="0">
                <a:solidFill>
                  <a:srgbClr val="0099CC"/>
                </a:solidFill>
              </a:rPr>
              <a:t>Introduction des « </a:t>
            </a:r>
            <a:r>
              <a:rPr lang="fr-FR" altLang="fr-FR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fr-FR" altLang="fr-FR" sz="1800" dirty="0" smtClean="0">
                <a:solidFill>
                  <a:srgbClr val="0099CC"/>
                </a:solidFill>
              </a:rPr>
              <a:t>ubstances </a:t>
            </a:r>
            <a:r>
              <a:rPr lang="fr-FR" altLang="fr-FR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fr-FR" altLang="fr-FR" sz="1800" dirty="0" smtClean="0">
                <a:solidFill>
                  <a:srgbClr val="0099CC"/>
                </a:solidFill>
              </a:rPr>
              <a:t>angereuses pour</a:t>
            </a:r>
            <a:r>
              <a:rPr lang="fr-FR" altLang="fr-FR" sz="1800" dirty="0" smtClean="0"/>
              <a:t> </a:t>
            </a:r>
            <a:r>
              <a:rPr lang="fr-FR" altLang="fr-FR" sz="1800" dirty="0" smtClean="0">
                <a:solidFill>
                  <a:srgbClr val="0099CC"/>
                </a:solidFill>
              </a:rPr>
              <a:t>l'</a:t>
            </a:r>
            <a:r>
              <a:rPr lang="fr-FR" altLang="fr-FR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altLang="fr-FR" sz="1800" dirty="0" smtClean="0">
                <a:solidFill>
                  <a:srgbClr val="0099CC"/>
                </a:solidFill>
              </a:rPr>
              <a:t>nvironnement » dans l'assiette de la redevance pour pollution de l'eau d'origine non domestique</a:t>
            </a: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683568" y="1700212"/>
            <a:ext cx="7920037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b="1" dirty="0">
                <a:solidFill>
                  <a:srgbClr val="B77C07"/>
                </a:solidFill>
              </a:rPr>
              <a:t>SDE :</a:t>
            </a:r>
            <a:r>
              <a:rPr lang="fr-FR" altLang="fr-FR" sz="3600" dirty="0">
                <a:solidFill>
                  <a:srgbClr val="B77C07"/>
                </a:solidFill>
              </a:rPr>
              <a:t> </a:t>
            </a:r>
            <a:r>
              <a:rPr lang="fr-FR" altLang="fr-FR" b="1" dirty="0">
                <a:solidFill>
                  <a:srgbClr val="B77C07"/>
                </a:solidFill>
              </a:rPr>
              <a:t>impact sur la redevance industrielle</a:t>
            </a:r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4114800" y="4884738"/>
            <a:ext cx="4129088" cy="398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945" tIns="41473" rIns="82945" bIns="41473">
            <a:spAutoFit/>
          </a:bodyPr>
          <a:lstStyle>
            <a:lvl1pPr algn="l" defTabSz="828675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414338" indent="-285750" algn="l" defTabSz="828675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828675" indent="-228600" algn="l" defTabSz="828675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244600" indent="-228600" algn="l" defTabSz="828675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658938" indent="-228600" algn="l" defTabSz="828675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116138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573338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030538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487738" indent="-228600" defTabSz="8286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2200" dirty="0" smtClean="0">
                <a:solidFill>
                  <a:srgbClr val="0099CC"/>
                </a:solidFill>
                <a:ea typeface="SimSun" pitchFamily="2" charset="-122"/>
              </a:rPr>
              <a:t>À partir de 2016… </a:t>
            </a:r>
            <a:endParaRPr lang="fr-FR" altLang="fr-FR" sz="2200" dirty="0">
              <a:solidFill>
                <a:srgbClr val="0099CC"/>
              </a:solidFill>
              <a:ea typeface="SimSun" pitchFamily="2" charset="-122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smtClean="0">
                <a:solidFill>
                  <a:srgbClr val="000000"/>
                </a:solidFill>
              </a:rPr>
              <a:t>Rencontres "Eau et Industrie" - Juin 2016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17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29"/>
          <p:cNvSpPr txBox="1">
            <a:spLocks noChangeArrowheads="1"/>
          </p:cNvSpPr>
          <p:nvPr/>
        </p:nvSpPr>
        <p:spPr bwMode="auto">
          <a:xfrm>
            <a:off x="179512" y="1412776"/>
            <a:ext cx="8640960" cy="4991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 anchor="b">
            <a:spAutoFit/>
          </a:bodyPr>
          <a:lstStyle>
            <a:lvl1pPr marL="268288" indent="-26828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623888" indent="-1714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074738" indent="-160338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fr-FR" altLang="fr-FR" sz="1800" dirty="0" smtClean="0"/>
              <a:t>Un dispositif réglementaire concerté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§"/>
            </a:pPr>
            <a:r>
              <a:rPr lang="fr-FR" sz="1600" dirty="0" smtClean="0"/>
              <a:t>consultation des parties prenantes sur les projets de textes d'application (décret et arrêté) : mars 2013 à février 2014</a:t>
            </a:r>
          </a:p>
          <a:p>
            <a:pPr marL="1084263" lvl="1" indent="0">
              <a:spcBef>
                <a:spcPts val="300"/>
              </a:spcBef>
              <a:buNone/>
            </a:pPr>
            <a:r>
              <a:rPr lang="fr-FR" altLang="fr-FR" sz="1600" b="1" i="1" dirty="0" smtClean="0"/>
              <a:t>Calendrier d'introduction décalé de 2014 à 2016</a:t>
            </a:r>
            <a:endParaRPr lang="fr-FR" altLang="fr-FR" sz="1600" b="1" i="1" dirty="0"/>
          </a:p>
          <a:p>
            <a:pPr marL="268288" lvl="1" indent="-268288">
              <a:spcBef>
                <a:spcPct val="50000"/>
              </a:spcBef>
              <a:buFont typeface="Wingdings" pitchFamily="2" charset="2"/>
              <a:buChar char="ü"/>
            </a:pPr>
            <a:r>
              <a:rPr lang="fr-FR" altLang="fr-FR" sz="1800" dirty="0" smtClean="0"/>
              <a:t>Le décret du 23 décembre 2014 :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§"/>
            </a:pPr>
            <a:r>
              <a:rPr lang="fr-FR" sz="1600" dirty="0" smtClean="0"/>
              <a:t>liste les substances composant le paramètre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§"/>
            </a:pPr>
            <a:r>
              <a:rPr lang="fr-FR" altLang="fr-FR" sz="1600" dirty="0" smtClean="0"/>
              <a:t>définit les modalités de calcul de l'assiette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§"/>
            </a:pPr>
            <a:r>
              <a:rPr lang="fr-FR" altLang="fr-FR" sz="1600" dirty="0" smtClean="0"/>
              <a:t>fixe les coefficients de pondération des substances en fonction de leur toxicité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§"/>
            </a:pPr>
            <a:r>
              <a:rPr lang="fr-FR" altLang="fr-FR" sz="1600" dirty="0" smtClean="0"/>
              <a:t>fixe le seuil de mise en place obligatoire d'un suivi régulier des rejets (SRR)</a:t>
            </a:r>
          </a:p>
          <a:p>
            <a:pPr marL="268288" lvl="1" indent="-268288">
              <a:spcBef>
                <a:spcPct val="50000"/>
              </a:spcBef>
              <a:buFont typeface="Wingdings" pitchFamily="2" charset="2"/>
              <a:buChar char="ü"/>
            </a:pPr>
            <a:r>
              <a:rPr lang="fr-FR" altLang="fr-FR" sz="1800" dirty="0" smtClean="0"/>
              <a:t>L'arrêté du 20 mars 2015 : 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§"/>
            </a:pPr>
            <a:r>
              <a:rPr lang="fr-FR" altLang="fr-FR" sz="1600" dirty="0" smtClean="0"/>
              <a:t>précise les modalités de mise en œuvre du SRR pour les substances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§"/>
            </a:pPr>
            <a:r>
              <a:rPr lang="fr-FR" altLang="fr-FR" sz="1600" dirty="0" smtClean="0"/>
              <a:t>ne définit pas d'estimation forfaitaire de la pollution produite pour le paramètre SDE : les sites industriels qui seront soumis à ce nouvel élément polluant font aujourd'hui l'objet de mesure des rejets au titre des installations classées pour la protection de l'environnement (ICPE)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§"/>
            </a:pPr>
            <a:r>
              <a:rPr lang="fr-FR" altLang="fr-FR" sz="1600" dirty="0" smtClean="0"/>
              <a:t>les suivis en place permettront de disposer des données pour le calcul du niveau théorique de pollution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>
          <a:xfrm>
            <a:off x="107950" y="6524625"/>
            <a:ext cx="4680074" cy="269875"/>
          </a:xfrm>
        </p:spPr>
        <p:txBody>
          <a:bodyPr/>
          <a:lstStyle/>
          <a:p>
            <a:pPr>
              <a:defRPr/>
            </a:pPr>
            <a:r>
              <a:rPr lang="fr-FR" altLang="fr-FR" smtClean="0"/>
              <a:t>Rencontres "Eau et Industrie" - Juin 2016</a:t>
            </a:r>
            <a:endParaRPr lang="fr-FR" alt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BEF5F2-A8BB-4740-8456-FEDD03FC7AED}" type="slidenum">
              <a:rPr lang="fr-FR" altLang="fr-FR" smtClean="0"/>
              <a:pPr>
                <a:defRPr/>
              </a:pPr>
              <a:t>10</a:t>
            </a:fld>
            <a:endParaRPr lang="fr-FR" altLang="fr-FR"/>
          </a:p>
        </p:txBody>
      </p:sp>
      <p:sp>
        <p:nvSpPr>
          <p:cNvPr id="4" name="Flèche droite rayée 3"/>
          <p:cNvSpPr/>
          <p:nvPr/>
        </p:nvSpPr>
        <p:spPr bwMode="auto">
          <a:xfrm>
            <a:off x="611560" y="2320413"/>
            <a:ext cx="504056" cy="288032"/>
          </a:xfrm>
          <a:prstGeom prst="stripedRightArrow">
            <a:avLst>
              <a:gd name="adj1" fmla="val 36490"/>
              <a:gd name="adj2" fmla="val 80396"/>
            </a:avLst>
          </a:prstGeom>
          <a:solidFill>
            <a:srgbClr val="0099CC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27684" y="288895"/>
            <a:ext cx="7164288" cy="400110"/>
          </a:xfr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fr-FR" altLang="fr-FR" sz="2000" b="1" dirty="0" smtClean="0">
                <a:solidFill>
                  <a:srgbClr val="0099CC"/>
                </a:solidFill>
              </a:rPr>
              <a:t>Les substances dangereuses pour l'environnement (SDE)</a:t>
            </a:r>
            <a:endParaRPr lang="fr-FR" altLang="fr-FR" sz="2000" dirty="0" smtClean="0">
              <a:solidFill>
                <a:srgbClr val="0099CC"/>
              </a:solidFill>
            </a:endParaRPr>
          </a:p>
        </p:txBody>
      </p:sp>
      <p:sp>
        <p:nvSpPr>
          <p:cNvPr id="11" name="Rectangle 35"/>
          <p:cNvSpPr txBox="1">
            <a:spLocks noChangeArrowheads="1"/>
          </p:cNvSpPr>
          <p:nvPr/>
        </p:nvSpPr>
        <p:spPr bwMode="auto">
          <a:xfrm>
            <a:off x="1475656" y="764704"/>
            <a:ext cx="7668344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55600" indent="-268288" algn="ctr" eaLnBrk="1" hangingPunct="1">
              <a:spcAft>
                <a:spcPct val="50000"/>
              </a:spcAft>
              <a:buFontTx/>
              <a:buNone/>
            </a:pPr>
            <a:r>
              <a:rPr lang="fr-FR" altLang="fr-FR" sz="1500" b="1" i="1" kern="0" smtClean="0"/>
              <a:t>Nouveau paramètre de redevance pour pollution non domestique à partir de 2016</a:t>
            </a:r>
            <a:endParaRPr lang="fr-FR" altLang="fr-FR" sz="1500" b="1" i="1" kern="0" dirty="0" smtClean="0"/>
          </a:p>
        </p:txBody>
      </p:sp>
    </p:spTree>
    <p:extLst>
      <p:ext uri="{BB962C8B-B14F-4D97-AF65-F5344CB8AC3E}">
        <p14:creationId xmlns:p14="http://schemas.microsoft.com/office/powerpoint/2010/main" val="257093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1745432" y="260648"/>
            <a:ext cx="7344816" cy="400110"/>
          </a:xfr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fr-FR" altLang="fr-FR" sz="2000" b="1" dirty="0" smtClean="0">
                <a:solidFill>
                  <a:srgbClr val="0099CC"/>
                </a:solidFill>
              </a:rPr>
              <a:t>Les substances dangereuses pour l'environnement (SDE)</a:t>
            </a:r>
            <a:endParaRPr lang="fr-FR" altLang="fr-FR" sz="2000" dirty="0" smtClean="0">
              <a:solidFill>
                <a:srgbClr val="0099CC"/>
              </a:solidFill>
            </a:endParaRPr>
          </a:p>
        </p:txBody>
      </p:sp>
      <p:sp>
        <p:nvSpPr>
          <p:cNvPr id="2053" name="Text Box 29"/>
          <p:cNvSpPr txBox="1">
            <a:spLocks noChangeArrowheads="1"/>
          </p:cNvSpPr>
          <p:nvPr/>
        </p:nvSpPr>
        <p:spPr bwMode="auto">
          <a:xfrm>
            <a:off x="309916" y="1700808"/>
            <a:ext cx="8654572" cy="4444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 anchor="b">
            <a:spAutoFit/>
          </a:bodyPr>
          <a:lstStyle>
            <a:lvl1pPr marL="268288" indent="-26828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623888" indent="-1714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074738" indent="-160338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fr-FR" altLang="fr-FR" sz="1600" dirty="0" smtClean="0"/>
              <a:t>Réduire les émissions de substances dangereuses dans les milieux </a:t>
            </a:r>
            <a:r>
              <a:rPr lang="fr-FR" altLang="fr-FR" sz="1600" dirty="0"/>
              <a:t>aquatiques : </a:t>
            </a:r>
            <a:endParaRPr lang="fr-FR" altLang="fr-FR" sz="1600" dirty="0" smtClean="0"/>
          </a:p>
          <a:p>
            <a:pPr lvl="1">
              <a:spcBef>
                <a:spcPct val="50000"/>
              </a:spcBef>
              <a:buFont typeface="Wingdings" pitchFamily="2" charset="2"/>
              <a:buChar char="ü"/>
            </a:pPr>
            <a:r>
              <a:rPr lang="fr-FR" altLang="fr-FR" sz="1200" dirty="0" smtClean="0"/>
              <a:t>une </a:t>
            </a:r>
            <a:r>
              <a:rPr lang="fr-FR" altLang="fr-FR" sz="1200" dirty="0"/>
              <a:t>priorité européenne et </a:t>
            </a:r>
            <a:r>
              <a:rPr lang="fr-FR" altLang="fr-FR" sz="1200" dirty="0" smtClean="0"/>
              <a:t>nationale 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ü"/>
            </a:pPr>
            <a:r>
              <a:rPr lang="fr-FR" altLang="fr-FR" sz="1200" dirty="0" smtClean="0"/>
              <a:t>un enjeu du 10° programme de l’agence de l’eau</a:t>
            </a:r>
          </a:p>
          <a:p>
            <a:pPr marL="268288" lvl="1" indent="-268288">
              <a:spcBef>
                <a:spcPct val="50000"/>
              </a:spcBef>
              <a:buFont typeface="Wingdings" pitchFamily="2" charset="2"/>
              <a:buChar char="ü"/>
            </a:pPr>
            <a:r>
              <a:rPr lang="fr-FR" altLang="fr-FR" sz="1600" dirty="0" smtClean="0"/>
              <a:t>Le </a:t>
            </a:r>
            <a:r>
              <a:rPr lang="fr-FR" altLang="fr-FR" sz="1600" dirty="0"/>
              <a:t>paramètre </a:t>
            </a:r>
            <a:r>
              <a:rPr lang="fr-FR" altLang="fr-FR" sz="1600" dirty="0" smtClean="0"/>
              <a:t>SDE</a:t>
            </a:r>
          </a:p>
          <a:p>
            <a:pPr marL="736600" lvl="2" indent="-28575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fr-FR" altLang="fr-FR" sz="1400" dirty="0" smtClean="0"/>
              <a:t>comble </a:t>
            </a:r>
            <a:r>
              <a:rPr lang="fr-FR" altLang="fr-FR" sz="1400" dirty="0"/>
              <a:t>une lacune de la redevance </a:t>
            </a:r>
            <a:r>
              <a:rPr lang="fr-FR" altLang="fr-FR" sz="1400" dirty="0" smtClean="0"/>
              <a:t>actuelle qui ne vise que certaines substances dangereuses</a:t>
            </a:r>
          </a:p>
          <a:p>
            <a:pPr marL="736600" lvl="2" indent="-28575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fr-FR" altLang="fr-FR" sz="1400" dirty="0" smtClean="0"/>
              <a:t>cible 16 substances parmi les </a:t>
            </a:r>
            <a:r>
              <a:rPr lang="fr-FR" altLang="fr-FR" sz="1400" dirty="0"/>
              <a:t>plus </a:t>
            </a:r>
            <a:r>
              <a:rPr lang="fr-FR" altLang="fr-FR" sz="1400" dirty="0" smtClean="0"/>
              <a:t>préoccupantes </a:t>
            </a:r>
            <a:r>
              <a:rPr lang="fr-FR" altLang="fr-FR" sz="1200" dirty="0" smtClean="0"/>
              <a:t>(dont 13 substances qualifient l’état chimique des eaux de surface selon la Directive cadre sur l’eau)</a:t>
            </a:r>
            <a:endParaRPr lang="fr-FR" altLang="fr-FR" sz="1200" dirty="0"/>
          </a:p>
          <a:p>
            <a:pPr marL="736600" lvl="2" indent="-28575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fr-FR" altLang="fr-FR" sz="1400" dirty="0" smtClean="0"/>
              <a:t>pondère </a:t>
            </a:r>
            <a:r>
              <a:rPr lang="fr-FR" altLang="fr-FR" sz="1400" dirty="0"/>
              <a:t>les substances en fonction de leur toxicité pour les milieux aquatiques</a:t>
            </a:r>
          </a:p>
          <a:p>
            <a:pPr marL="736600" lvl="2" indent="-28575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fr-FR" altLang="fr-FR" sz="1400" dirty="0" smtClean="0"/>
              <a:t>est introduit </a:t>
            </a:r>
            <a:r>
              <a:rPr lang="fr-FR" altLang="fr-FR" sz="1400" dirty="0"/>
              <a:t>dans la redevance par </a:t>
            </a:r>
            <a:r>
              <a:rPr lang="fr-FR" altLang="fr-FR" sz="1400" dirty="0" smtClean="0"/>
              <a:t>l'article 124 </a:t>
            </a:r>
            <a:r>
              <a:rPr lang="fr-FR" altLang="fr-FR" sz="1400" dirty="0"/>
              <a:t>de la loi de finances pour </a:t>
            </a:r>
            <a:r>
              <a:rPr lang="fr-FR" altLang="fr-FR" sz="1400" dirty="0" smtClean="0"/>
              <a:t>2012</a:t>
            </a:r>
          </a:p>
          <a:p>
            <a:pPr marL="736600" lvl="2" indent="-28575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fr-FR" altLang="fr-FR" sz="1400" dirty="0" smtClean="0"/>
              <a:t>est mis en œuvre par un décret du 23/12/2014 et un arrêté du 20/03/2015</a:t>
            </a:r>
          </a:p>
          <a:p>
            <a:pPr marL="0" indent="-35560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fr-FR" altLang="fr-FR" sz="1600" dirty="0" smtClean="0"/>
              <a:t>Taux plafond fixé par la loi</a:t>
            </a:r>
          </a:p>
          <a:p>
            <a:pPr marL="736600" lvl="2" indent="-28575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fr-FR" altLang="fr-FR" sz="1400" dirty="0"/>
              <a:t>10,00 €/kg pour les rejets en eau superficielle </a:t>
            </a:r>
          </a:p>
          <a:p>
            <a:pPr marL="736600" lvl="2" indent="-28575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fr-FR" altLang="fr-FR" sz="1400" dirty="0"/>
              <a:t>16,60 €/kg pour les rejets en eau souterraine</a:t>
            </a:r>
          </a:p>
          <a:p>
            <a:pPr marL="0" indent="-35560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fr-FR" altLang="fr-FR" sz="1600" dirty="0" smtClean="0"/>
              <a:t>Seuil de perception : 9 kg de SDE rejetées par an</a:t>
            </a:r>
            <a:endParaRPr lang="fr-FR" altLang="fr-FR" sz="1800" dirty="0" smtClean="0"/>
          </a:p>
        </p:txBody>
      </p:sp>
      <p:sp>
        <p:nvSpPr>
          <p:cNvPr id="2054" name="Rectangle 35"/>
          <p:cNvSpPr>
            <a:spLocks noGrp="1" noChangeArrowheads="1"/>
          </p:cNvSpPr>
          <p:nvPr>
            <p:ph type="body" idx="1"/>
          </p:nvPr>
        </p:nvSpPr>
        <p:spPr>
          <a:xfrm>
            <a:off x="1475656" y="764704"/>
            <a:ext cx="7668344" cy="323165"/>
          </a:xfrm>
          <a:noFill/>
        </p:spPr>
        <p:txBody>
          <a:bodyPr wrap="square">
            <a:spAutoFit/>
          </a:bodyPr>
          <a:lstStyle/>
          <a:p>
            <a:pPr marL="355600" indent="-268288" algn="ctr" eaLnBrk="1" hangingPunct="1">
              <a:spcAft>
                <a:spcPct val="50000"/>
              </a:spcAft>
              <a:buFontTx/>
              <a:buNone/>
            </a:pPr>
            <a:r>
              <a:rPr lang="fr-FR" altLang="fr-FR" sz="1500" b="1" i="1" dirty="0" smtClean="0"/>
              <a:t>Nouveau paramètre de redevance pour pollution non domestique à partir de 2016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>
          <a:xfrm>
            <a:off x="107950" y="6524625"/>
            <a:ext cx="4680074" cy="269875"/>
          </a:xfrm>
        </p:spPr>
        <p:txBody>
          <a:bodyPr/>
          <a:lstStyle/>
          <a:p>
            <a:pPr>
              <a:defRPr/>
            </a:pPr>
            <a:r>
              <a:rPr lang="fr-FR" altLang="fr-FR" dirty="0" smtClean="0"/>
              <a:t>Rencontres "Eau et Industrie" - Juin 2016</a:t>
            </a:r>
            <a:endParaRPr lang="fr-FR" alt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BEF5F2-A8BB-4740-8456-FEDD03FC7AED}" type="slidenum">
              <a:rPr lang="fr-FR" altLang="fr-FR" smtClean="0"/>
              <a:pPr>
                <a:defRPr/>
              </a:pPr>
              <a:t>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1546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29"/>
          <p:cNvSpPr txBox="1">
            <a:spLocks noChangeArrowheads="1"/>
          </p:cNvSpPr>
          <p:nvPr/>
        </p:nvSpPr>
        <p:spPr bwMode="auto">
          <a:xfrm>
            <a:off x="99092" y="1788205"/>
            <a:ext cx="8928992" cy="3806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 anchor="b">
            <a:spAutoFit/>
          </a:bodyPr>
          <a:lstStyle>
            <a:lvl1pPr marL="268288" indent="-26828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623888" indent="-1714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074738" indent="-160338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fr-FR" altLang="fr-FR" sz="1800" dirty="0" smtClean="0"/>
              <a:t>Les industriels concernés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§"/>
            </a:pPr>
            <a:r>
              <a:rPr lang="fr-FR" sz="1400" dirty="0" smtClean="0"/>
              <a:t>identification des sites par exploitation des résultats de mesures du programme national RSDE </a:t>
            </a:r>
            <a:r>
              <a:rPr lang="fr-FR" sz="1200" dirty="0" smtClean="0"/>
              <a:t>(recherche des substances </a:t>
            </a:r>
            <a:r>
              <a:rPr lang="fr-FR" sz="1200" dirty="0"/>
              <a:t>dangereuses</a:t>
            </a:r>
            <a:r>
              <a:rPr lang="fr-FR" sz="1200" dirty="0" smtClean="0"/>
              <a:t> dans l'eau) </a:t>
            </a:r>
            <a:r>
              <a:rPr lang="fr-FR" sz="1400" dirty="0" smtClean="0"/>
              <a:t>sur les rejets des ICPE</a:t>
            </a:r>
          </a:p>
          <a:p>
            <a:pPr marL="627063" lvl="1" indent="0">
              <a:spcBef>
                <a:spcPts val="300"/>
              </a:spcBef>
              <a:buNone/>
            </a:pPr>
            <a:r>
              <a:rPr lang="fr-FR" altLang="fr-FR" sz="1200" b="1" i="1" dirty="0" smtClean="0"/>
              <a:t>seules données fiables de rejets de substances dangereuses utilisables à une échelle nationale ou de bassin</a:t>
            </a:r>
            <a:endParaRPr lang="fr-FR" altLang="fr-FR" sz="1200" b="1" i="1" dirty="0"/>
          </a:p>
          <a:p>
            <a:pPr marL="268288" lvl="1" indent="-268288">
              <a:spcBef>
                <a:spcPct val="50000"/>
              </a:spcBef>
              <a:buFont typeface="Wingdings" pitchFamily="2" charset="2"/>
              <a:buChar char="ü"/>
            </a:pPr>
            <a:r>
              <a:rPr lang="fr-FR" altLang="fr-FR" sz="1800" dirty="0" smtClean="0"/>
              <a:t>186 sites industriels potentiellement concernés sur le bassin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§"/>
            </a:pPr>
            <a:r>
              <a:rPr lang="fr-FR" sz="1400" b="1" dirty="0"/>
              <a:t>58 sites </a:t>
            </a:r>
            <a:r>
              <a:rPr lang="fr-FR" sz="1400" dirty="0"/>
              <a:t>soumis au </a:t>
            </a:r>
            <a:r>
              <a:rPr lang="fr-FR" sz="1400" b="1" dirty="0"/>
              <a:t>SRR</a:t>
            </a:r>
            <a:r>
              <a:rPr lang="fr-FR" sz="1400" dirty="0"/>
              <a:t>, dont 7 non redevables </a:t>
            </a:r>
            <a:r>
              <a:rPr lang="fr-FR" sz="1400" dirty="0" smtClean="0"/>
              <a:t>actuellement </a:t>
            </a:r>
            <a:r>
              <a:rPr lang="fr-FR" sz="1400" dirty="0"/>
              <a:t>: </a:t>
            </a:r>
            <a:r>
              <a:rPr lang="fr-FR" altLang="fr-FR" sz="1400" dirty="0"/>
              <a:t>un impact financier qui varie de 60 € à </a:t>
            </a:r>
            <a:r>
              <a:rPr lang="fr-FR" altLang="fr-FR" sz="1400" dirty="0" smtClean="0"/>
              <a:t/>
            </a:r>
            <a:br>
              <a:rPr lang="fr-FR" altLang="fr-FR" sz="1400" dirty="0" smtClean="0"/>
            </a:br>
            <a:r>
              <a:rPr lang="fr-FR" altLang="fr-FR" sz="1400" dirty="0" smtClean="0"/>
              <a:t>9 </a:t>
            </a:r>
            <a:r>
              <a:rPr lang="fr-FR" altLang="fr-FR" sz="1400" dirty="0"/>
              <a:t>000 € selon les sites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§"/>
            </a:pPr>
            <a:r>
              <a:rPr lang="fr-FR" altLang="fr-FR" sz="1400" b="1" dirty="0" smtClean="0"/>
              <a:t>128 </a:t>
            </a:r>
            <a:r>
              <a:rPr lang="fr-FR" altLang="fr-FR" sz="1400" b="1" dirty="0"/>
              <a:t>sites </a:t>
            </a:r>
            <a:r>
              <a:rPr lang="fr-FR" altLang="fr-FR" sz="1400" dirty="0"/>
              <a:t>redevables </a:t>
            </a:r>
            <a:r>
              <a:rPr lang="fr-FR" altLang="fr-FR" sz="1400" dirty="0" smtClean="0"/>
              <a:t>actuellement sur </a:t>
            </a:r>
            <a:r>
              <a:rPr lang="fr-FR" altLang="fr-FR" sz="1400" dirty="0"/>
              <a:t>la base de </a:t>
            </a:r>
            <a:r>
              <a:rPr lang="fr-FR" altLang="fr-FR" sz="1400" b="1" dirty="0"/>
              <a:t>résultats de mesures</a:t>
            </a:r>
            <a:r>
              <a:rPr lang="fr-FR" altLang="fr-FR" sz="1400" dirty="0"/>
              <a:t>, concernés en cas de mesure des substances dangereuses</a:t>
            </a:r>
          </a:p>
          <a:p>
            <a:pPr marL="627063" lvl="1" indent="0">
              <a:spcBef>
                <a:spcPts val="300"/>
              </a:spcBef>
              <a:buNone/>
            </a:pPr>
            <a:r>
              <a:rPr lang="fr-FR" altLang="fr-FR" sz="1400" dirty="0"/>
              <a:t>Pour 10 de ces 128 sites : campagne de mesures courant </a:t>
            </a:r>
            <a:r>
              <a:rPr lang="fr-FR" altLang="fr-FR" sz="1400" dirty="0" smtClean="0"/>
              <a:t>2015/2016</a:t>
            </a:r>
          </a:p>
          <a:p>
            <a:pPr marL="268288" lvl="1" indent="-268288">
              <a:spcBef>
                <a:spcPct val="50000"/>
              </a:spcBef>
              <a:buFont typeface="Wingdings" pitchFamily="2" charset="2"/>
              <a:buChar char="ü"/>
            </a:pPr>
            <a:r>
              <a:rPr lang="fr-FR" altLang="fr-FR" sz="1800" dirty="0" smtClean="0"/>
              <a:t>Coût de mise en œuvre du SRR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§"/>
            </a:pPr>
            <a:r>
              <a:rPr lang="fr-FR" altLang="fr-FR" sz="1400" dirty="0"/>
              <a:t>coût </a:t>
            </a:r>
            <a:r>
              <a:rPr lang="fr-FR" altLang="fr-FR" sz="1400" dirty="0" smtClean="0"/>
              <a:t>annuel d'un </a:t>
            </a:r>
            <a:r>
              <a:rPr lang="fr-FR" altLang="fr-FR" sz="1400" dirty="0"/>
              <a:t>suivi des substances dangereuses </a:t>
            </a:r>
            <a:r>
              <a:rPr lang="fr-FR" altLang="fr-FR" sz="1400" dirty="0" smtClean="0"/>
              <a:t>entre </a:t>
            </a:r>
            <a:r>
              <a:rPr lang="fr-FR" altLang="fr-FR" sz="1400" dirty="0"/>
              <a:t>1 000 € et 1 400 € </a:t>
            </a:r>
            <a:r>
              <a:rPr lang="fr-FR" altLang="fr-FR" sz="1400" dirty="0" smtClean="0"/>
              <a:t>pour </a:t>
            </a:r>
            <a:r>
              <a:rPr lang="fr-FR" altLang="fr-FR" sz="1400" dirty="0"/>
              <a:t>les sites </a:t>
            </a:r>
            <a:r>
              <a:rPr lang="fr-FR" altLang="fr-FR" sz="1400" dirty="0" smtClean="0"/>
              <a:t/>
            </a:r>
            <a:br>
              <a:rPr lang="fr-FR" altLang="fr-FR" sz="1400" dirty="0" smtClean="0"/>
            </a:br>
            <a:r>
              <a:rPr lang="fr-FR" altLang="fr-FR" sz="1400" dirty="0" smtClean="0"/>
              <a:t>soumis </a:t>
            </a:r>
            <a:r>
              <a:rPr lang="fr-FR" altLang="fr-FR" sz="1400" dirty="0"/>
              <a:t>au SRR </a:t>
            </a:r>
            <a:endParaRPr lang="fr-FR" altLang="fr-FR" sz="1400" dirty="0" smtClean="0"/>
          </a:p>
          <a:p>
            <a:pPr lvl="1">
              <a:spcBef>
                <a:spcPts val="300"/>
              </a:spcBef>
              <a:buFont typeface="Wingdings" pitchFamily="2" charset="2"/>
              <a:buChar char="§"/>
            </a:pPr>
            <a:r>
              <a:rPr lang="fr-FR" altLang="fr-FR" sz="1400" dirty="0" smtClean="0"/>
              <a:t>un </a:t>
            </a:r>
            <a:r>
              <a:rPr lang="fr-FR" altLang="fr-FR" sz="1400" dirty="0"/>
              <a:t>surcoût analytique déjà engagé dans le cadre </a:t>
            </a:r>
            <a:r>
              <a:rPr lang="fr-FR" altLang="fr-FR" sz="1400" dirty="0" smtClean="0"/>
              <a:t>des obligations </a:t>
            </a:r>
            <a:r>
              <a:rPr lang="fr-FR" altLang="fr-FR" sz="1400" dirty="0"/>
              <a:t>de suivi au titre des ICPE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>
          <a:xfrm>
            <a:off x="107950" y="6524625"/>
            <a:ext cx="4680074" cy="269875"/>
          </a:xfrm>
        </p:spPr>
        <p:txBody>
          <a:bodyPr/>
          <a:lstStyle/>
          <a:p>
            <a:pPr>
              <a:defRPr/>
            </a:pPr>
            <a:r>
              <a:rPr lang="fr-FR" altLang="fr-FR" dirty="0" smtClean="0"/>
              <a:t>Rencontres "Eau et Industrie" - Juin 2016</a:t>
            </a:r>
            <a:endParaRPr lang="fr-FR" alt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BEF5F2-A8BB-4740-8456-FEDD03FC7AED}" type="slidenum">
              <a:rPr lang="fr-FR" altLang="fr-FR" smtClean="0"/>
              <a:pPr>
                <a:defRPr/>
              </a:pPr>
              <a:t>3</a:t>
            </a:fld>
            <a:endParaRPr lang="fr-FR" altLang="fr-FR"/>
          </a:p>
        </p:txBody>
      </p:sp>
      <p:sp>
        <p:nvSpPr>
          <p:cNvPr id="4" name="Flèche droite rayée 3"/>
          <p:cNvSpPr/>
          <p:nvPr/>
        </p:nvSpPr>
        <p:spPr bwMode="auto">
          <a:xfrm>
            <a:off x="239502" y="2577633"/>
            <a:ext cx="504056" cy="288032"/>
          </a:xfrm>
          <a:prstGeom prst="stripedRightArrow">
            <a:avLst>
              <a:gd name="adj1" fmla="val 36490"/>
              <a:gd name="adj2" fmla="val 80396"/>
            </a:avLst>
          </a:prstGeom>
          <a:solidFill>
            <a:srgbClr val="0099CC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smtClean="0">
              <a:ln>
                <a:noFill/>
              </a:ln>
              <a:solidFill>
                <a:srgbClr val="0099CC"/>
              </a:solidFill>
              <a:effectLst/>
              <a:latin typeface="Arial" charset="0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27684" y="288895"/>
            <a:ext cx="7164288" cy="400110"/>
          </a:xfr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fr-FR" altLang="fr-FR" sz="2000" b="1" dirty="0" smtClean="0">
                <a:solidFill>
                  <a:srgbClr val="0099CC"/>
                </a:solidFill>
              </a:rPr>
              <a:t>Les substances dangereuses pour l'environnement (SDE)</a:t>
            </a:r>
            <a:endParaRPr lang="fr-FR" altLang="fr-FR" sz="2000" dirty="0" smtClean="0">
              <a:solidFill>
                <a:srgbClr val="0099CC"/>
              </a:solidFill>
            </a:endParaRPr>
          </a:p>
        </p:txBody>
      </p:sp>
      <p:sp>
        <p:nvSpPr>
          <p:cNvPr id="11" name="Rectangle 35"/>
          <p:cNvSpPr txBox="1">
            <a:spLocks noChangeArrowheads="1"/>
          </p:cNvSpPr>
          <p:nvPr/>
        </p:nvSpPr>
        <p:spPr bwMode="auto">
          <a:xfrm>
            <a:off x="1475656" y="764704"/>
            <a:ext cx="7668344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55600" indent="-268288" algn="ctr" eaLnBrk="1" hangingPunct="1">
              <a:spcAft>
                <a:spcPct val="50000"/>
              </a:spcAft>
              <a:buFontTx/>
              <a:buNone/>
            </a:pPr>
            <a:r>
              <a:rPr lang="fr-FR" altLang="fr-FR" sz="1500" b="1" i="1" kern="0" dirty="0" smtClean="0"/>
              <a:t>Nouveau paramètre de redevance pour pollution non domestique à partir de 2016</a:t>
            </a:r>
          </a:p>
        </p:txBody>
      </p:sp>
    </p:spTree>
    <p:extLst>
      <p:ext uri="{BB962C8B-B14F-4D97-AF65-F5344CB8AC3E}">
        <p14:creationId xmlns:p14="http://schemas.microsoft.com/office/powerpoint/2010/main" val="65663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1781349" y="260648"/>
            <a:ext cx="7344990" cy="430887"/>
          </a:xfr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fr-FR" altLang="fr-FR" sz="2200" b="1" dirty="0" smtClean="0">
                <a:solidFill>
                  <a:srgbClr val="0099CC"/>
                </a:solidFill>
              </a:rPr>
              <a:t>Les substances dangereuses pour l'environnement :</a:t>
            </a:r>
            <a:endParaRPr lang="fr-FR" altLang="fr-FR" sz="2200" dirty="0" smtClean="0">
              <a:solidFill>
                <a:srgbClr val="0099CC"/>
              </a:solidFill>
            </a:endParaRPr>
          </a:p>
        </p:txBody>
      </p:sp>
      <p:sp>
        <p:nvSpPr>
          <p:cNvPr id="2054" name="Rectangle 35"/>
          <p:cNvSpPr>
            <a:spLocks noGrp="1" noChangeArrowheads="1"/>
          </p:cNvSpPr>
          <p:nvPr>
            <p:ph type="body" idx="1"/>
          </p:nvPr>
        </p:nvSpPr>
        <p:spPr>
          <a:xfrm>
            <a:off x="1475656" y="764704"/>
            <a:ext cx="7668344" cy="323165"/>
          </a:xfrm>
          <a:noFill/>
        </p:spPr>
        <p:txBody>
          <a:bodyPr wrap="square">
            <a:spAutoFit/>
          </a:bodyPr>
          <a:lstStyle/>
          <a:p>
            <a:pPr marL="355600" indent="-268288" algn="ctr" eaLnBrk="1" hangingPunct="1">
              <a:spcAft>
                <a:spcPct val="50000"/>
              </a:spcAft>
              <a:buFontTx/>
              <a:buNone/>
            </a:pPr>
            <a:r>
              <a:rPr lang="fr-FR" altLang="fr-FR" sz="1500" b="1" i="1" dirty="0" smtClean="0"/>
              <a:t>Nouveau paramètre de redevance pour pollution non domestique à partir de 2016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>
          <a:xfrm>
            <a:off x="107950" y="6524625"/>
            <a:ext cx="4680074" cy="269875"/>
          </a:xfrm>
        </p:spPr>
        <p:txBody>
          <a:bodyPr/>
          <a:lstStyle/>
          <a:p>
            <a:pPr>
              <a:defRPr/>
            </a:pPr>
            <a:r>
              <a:rPr lang="fr-FR" altLang="fr-FR" smtClean="0"/>
              <a:t>Rencontres "Eau et Industrie" - Juin 2016</a:t>
            </a:r>
            <a:endParaRPr lang="fr-FR" alt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BEF5F2-A8BB-4740-8456-FEDD03FC7AED}" type="slidenum">
              <a:rPr lang="fr-FR" altLang="fr-FR" smtClean="0"/>
              <a:pPr>
                <a:defRPr/>
              </a:pPr>
              <a:t>4</a:t>
            </a:fld>
            <a:endParaRPr lang="fr-FR" altLang="fr-FR"/>
          </a:p>
        </p:txBody>
      </p:sp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6907134"/>
              </p:ext>
            </p:extLst>
          </p:nvPr>
        </p:nvGraphicFramePr>
        <p:xfrm>
          <a:off x="3350487" y="3933056"/>
          <a:ext cx="5759450" cy="2521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1336603"/>
              </p:ext>
            </p:extLst>
          </p:nvPr>
        </p:nvGraphicFramePr>
        <p:xfrm>
          <a:off x="35496" y="1340768"/>
          <a:ext cx="5759450" cy="2519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312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1329" y="260648"/>
            <a:ext cx="7416998" cy="430887"/>
          </a:xfr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fr-FR" altLang="fr-FR" sz="2200" b="1" dirty="0" smtClean="0">
                <a:solidFill>
                  <a:srgbClr val="0099CC"/>
                </a:solidFill>
              </a:rPr>
              <a:t>Les substances dangereuses pour l'environnement : </a:t>
            </a:r>
            <a:endParaRPr lang="fr-FR" altLang="fr-FR" sz="2200" dirty="0" smtClean="0">
              <a:solidFill>
                <a:srgbClr val="0099CC"/>
              </a:solidFill>
            </a:endParaRPr>
          </a:p>
        </p:txBody>
      </p:sp>
      <p:sp>
        <p:nvSpPr>
          <p:cNvPr id="2053" name="Text Box 29"/>
          <p:cNvSpPr txBox="1">
            <a:spLocks noChangeArrowheads="1"/>
          </p:cNvSpPr>
          <p:nvPr/>
        </p:nvSpPr>
        <p:spPr bwMode="auto">
          <a:xfrm>
            <a:off x="71108" y="1628800"/>
            <a:ext cx="8928992" cy="1782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 anchor="b">
            <a:spAutoFit/>
          </a:bodyPr>
          <a:lstStyle>
            <a:lvl1pPr marL="268288" indent="-26828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623888" indent="-1714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074738" indent="-160338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fr-FR" altLang="fr-FR" sz="1600" dirty="0" smtClean="0"/>
              <a:t>Tarif voté par le CA de l’agence pour les années d'activité 2016 à 2018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§"/>
            </a:pPr>
            <a:r>
              <a:rPr lang="fr-FR" sz="1400" dirty="0" smtClean="0"/>
              <a:t>au 10</a:t>
            </a:r>
            <a:r>
              <a:rPr lang="fr-FR" sz="1400" baseline="30000" dirty="0" smtClean="0"/>
              <a:t>e</a:t>
            </a:r>
            <a:r>
              <a:rPr lang="fr-FR" sz="1400" dirty="0" smtClean="0"/>
              <a:t> programme, les substances dangereuses sont prises en compte au travers des éléments matières inhibitrices (MI) et Métox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§"/>
            </a:pPr>
            <a:r>
              <a:rPr lang="fr-FR" sz="1400" dirty="0" smtClean="0"/>
              <a:t>taux MI = 83 % du taux plafond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§"/>
            </a:pPr>
            <a:r>
              <a:rPr lang="fr-FR" sz="1400" dirty="0" smtClean="0"/>
              <a:t>taux Métox = 42 % du taux plafond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§"/>
            </a:pPr>
            <a:r>
              <a:rPr lang="fr-FR" sz="1400" dirty="0" smtClean="0"/>
              <a:t>pour SDE : le taux </a:t>
            </a:r>
            <a:r>
              <a:rPr lang="fr-FR" sz="1400" dirty="0"/>
              <a:t>atteindra </a:t>
            </a:r>
            <a:r>
              <a:rPr lang="fr-FR" sz="1400" dirty="0" smtClean="0"/>
              <a:t>progressivement la </a:t>
            </a:r>
            <a:r>
              <a:rPr lang="fr-FR" sz="1400" dirty="0"/>
              <a:t>valeur cible de 80 % du </a:t>
            </a:r>
            <a:r>
              <a:rPr lang="fr-FR" sz="1400" dirty="0" smtClean="0"/>
              <a:t>taux plafond </a:t>
            </a:r>
            <a:r>
              <a:rPr lang="fr-FR" sz="1400" dirty="0"/>
              <a:t>en fin de </a:t>
            </a:r>
            <a:r>
              <a:rPr lang="fr-FR" sz="1400" dirty="0" smtClean="0"/>
              <a:t>programme</a:t>
            </a:r>
          </a:p>
        </p:txBody>
      </p:sp>
      <p:sp>
        <p:nvSpPr>
          <p:cNvPr id="2054" name="Rectangle 35"/>
          <p:cNvSpPr>
            <a:spLocks noGrp="1" noChangeArrowheads="1"/>
          </p:cNvSpPr>
          <p:nvPr>
            <p:ph type="body" idx="1"/>
          </p:nvPr>
        </p:nvSpPr>
        <p:spPr>
          <a:xfrm>
            <a:off x="1475656" y="764704"/>
            <a:ext cx="7668344" cy="323165"/>
          </a:xfrm>
          <a:noFill/>
        </p:spPr>
        <p:txBody>
          <a:bodyPr wrap="square">
            <a:spAutoFit/>
          </a:bodyPr>
          <a:lstStyle/>
          <a:p>
            <a:pPr marL="355600" indent="-268288" algn="ctr" eaLnBrk="1" hangingPunct="1">
              <a:spcAft>
                <a:spcPct val="50000"/>
              </a:spcAft>
              <a:buFontTx/>
              <a:buNone/>
            </a:pPr>
            <a:r>
              <a:rPr lang="fr-FR" altLang="fr-FR" sz="1500" b="1" i="1" dirty="0" smtClean="0"/>
              <a:t>Nouveau paramètre de redevance pour pollution non domestique à partir de 2016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>
          <a:xfrm>
            <a:off x="107950" y="6524625"/>
            <a:ext cx="4680074" cy="269875"/>
          </a:xfrm>
        </p:spPr>
        <p:txBody>
          <a:bodyPr/>
          <a:lstStyle/>
          <a:p>
            <a:pPr>
              <a:defRPr/>
            </a:pPr>
            <a:r>
              <a:rPr lang="fr-FR" altLang="fr-FR" smtClean="0"/>
              <a:t>Rencontres "Eau et Industrie" - Juin 2016</a:t>
            </a:r>
            <a:endParaRPr lang="fr-FR" alt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BEF5F2-A8BB-4740-8456-FEDD03FC7AED}" type="slidenum">
              <a:rPr lang="fr-FR" altLang="fr-FR" smtClean="0"/>
              <a:pPr>
                <a:defRPr/>
              </a:pPr>
              <a:t>5</a:t>
            </a:fld>
            <a:endParaRPr lang="fr-FR" alt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465988"/>
              </p:ext>
            </p:extLst>
          </p:nvPr>
        </p:nvGraphicFramePr>
        <p:xfrm>
          <a:off x="77388" y="3861048"/>
          <a:ext cx="892899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6340"/>
                <a:gridCol w="1234218"/>
                <a:gridCol w="1234218"/>
                <a:gridCol w="123421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+mn-lt"/>
                        </a:rPr>
                        <a:t>Eléments constitutifs de la pollution</a:t>
                      </a:r>
                      <a:endParaRPr lang="fr-FR" dirty="0">
                        <a:latin typeface="+mn-lt"/>
                      </a:endParaRPr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+mn-lt"/>
                        </a:rPr>
                        <a:t>2016</a:t>
                      </a:r>
                      <a:endParaRPr lang="fr-FR" dirty="0">
                        <a:latin typeface="+mn-lt"/>
                      </a:endParaRPr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+mn-lt"/>
                        </a:rPr>
                        <a:t>2017</a:t>
                      </a:r>
                      <a:endParaRPr lang="fr-FR" dirty="0">
                        <a:latin typeface="+mn-lt"/>
                      </a:endParaRPr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+mn-lt"/>
                        </a:rPr>
                        <a:t>2018</a:t>
                      </a:r>
                      <a:endParaRPr lang="fr-FR" dirty="0">
                        <a:latin typeface="+mn-lt"/>
                      </a:endParaRPr>
                    </a:p>
                  </a:txBody>
                  <a:tcPr>
                    <a:solidFill>
                      <a:srgbClr val="0099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+mn-lt"/>
                        </a:rPr>
                        <a:t>SDE rejetées dans les masses</a:t>
                      </a:r>
                      <a:r>
                        <a:rPr lang="fr-FR" sz="1400" baseline="0" dirty="0" smtClean="0">
                          <a:latin typeface="+mn-lt"/>
                        </a:rPr>
                        <a:t> d'eau superficielles (en €/kg)</a:t>
                      </a:r>
                      <a:endParaRPr lang="fr-FR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n-lt"/>
                        </a:rPr>
                        <a:t>6,00</a:t>
                      </a:r>
                      <a:endParaRPr lang="fr-FR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n-lt"/>
                        </a:rPr>
                        <a:t>7,00</a:t>
                      </a:r>
                      <a:endParaRPr lang="fr-FR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n-lt"/>
                        </a:rPr>
                        <a:t>8,00</a:t>
                      </a:r>
                      <a:endParaRPr lang="fr-FR" sz="14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+mn-lt"/>
                        </a:rPr>
                        <a:t>SDE rejetées dans les masses</a:t>
                      </a:r>
                      <a:r>
                        <a:rPr lang="fr-FR" sz="1400" baseline="0" dirty="0" smtClean="0">
                          <a:latin typeface="+mn-lt"/>
                        </a:rPr>
                        <a:t> d'eau souterraines (en €/kg)</a:t>
                      </a:r>
                      <a:endParaRPr lang="fr-FR" sz="14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n-lt"/>
                        </a:rPr>
                        <a:t>11,00</a:t>
                      </a:r>
                      <a:endParaRPr lang="fr-FR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n-lt"/>
                        </a:rPr>
                        <a:t>12,00</a:t>
                      </a:r>
                      <a:endParaRPr lang="fr-FR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n-lt"/>
                        </a:rPr>
                        <a:t>13,00</a:t>
                      </a:r>
                      <a:endParaRPr lang="fr-FR" sz="14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78587" y="5085184"/>
            <a:ext cx="39905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lvl="1" indent="-268288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1600" dirty="0" smtClean="0"/>
              <a:t>Produit </a:t>
            </a:r>
            <a:r>
              <a:rPr lang="fr-FR" sz="1600" dirty="0"/>
              <a:t>de redevance SDE estimé à :</a:t>
            </a:r>
          </a:p>
        </p:txBody>
      </p:sp>
      <p:sp>
        <p:nvSpPr>
          <p:cNvPr id="8" name="Arrondir un rectangle avec un coin diagonal 7"/>
          <p:cNvSpPr/>
          <p:nvPr/>
        </p:nvSpPr>
        <p:spPr bwMode="auto">
          <a:xfrm>
            <a:off x="1691680" y="5596570"/>
            <a:ext cx="1656184" cy="288032"/>
          </a:xfrm>
          <a:prstGeom prst="round2DiagRect">
            <a:avLst/>
          </a:prstGeom>
          <a:solidFill>
            <a:srgbClr val="0099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52 000 € pour 2016</a:t>
            </a:r>
          </a:p>
        </p:txBody>
      </p:sp>
      <p:sp>
        <p:nvSpPr>
          <p:cNvPr id="12" name="Arrondir un rectangle avec un coin diagonal 11"/>
          <p:cNvSpPr/>
          <p:nvPr/>
        </p:nvSpPr>
        <p:spPr bwMode="auto">
          <a:xfrm>
            <a:off x="3995936" y="5880937"/>
            <a:ext cx="1656184" cy="288032"/>
          </a:xfrm>
          <a:prstGeom prst="round2DiagRect">
            <a:avLst/>
          </a:prstGeom>
          <a:solidFill>
            <a:srgbClr val="0099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61 000 € pour 2017</a:t>
            </a:r>
          </a:p>
        </p:txBody>
      </p:sp>
      <p:sp>
        <p:nvSpPr>
          <p:cNvPr id="13" name="Arrondir un rectangle avec un coin diagonal 12"/>
          <p:cNvSpPr/>
          <p:nvPr/>
        </p:nvSpPr>
        <p:spPr bwMode="auto">
          <a:xfrm>
            <a:off x="6300192" y="6165304"/>
            <a:ext cx="1656184" cy="288032"/>
          </a:xfrm>
          <a:prstGeom prst="round2DiagRect">
            <a:avLst/>
          </a:prstGeom>
          <a:solidFill>
            <a:srgbClr val="0099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70 000 € pour 2018</a:t>
            </a:r>
          </a:p>
        </p:txBody>
      </p:sp>
    </p:spTree>
    <p:extLst>
      <p:ext uri="{BB962C8B-B14F-4D97-AF65-F5344CB8AC3E}">
        <p14:creationId xmlns:p14="http://schemas.microsoft.com/office/powerpoint/2010/main" val="267651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99CC"/>
                </a:solidFill>
              </a:rPr>
              <a:t>Merci</a:t>
            </a:r>
            <a:endParaRPr lang="fr-FR" dirty="0">
              <a:solidFill>
                <a:srgbClr val="0099CC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eaLnBrk="1" hangingPunct="1"/>
            <a:r>
              <a:rPr lang="fr-FR" smtClean="0"/>
              <a:t>Rencontres "Eau et Industrie" - Juin 2016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eaLnBrk="1" hangingPunct="1"/>
            <a:fld id="{CE6DA77D-6346-4C44-B429-2D1ED1CE7657}" type="slidenum">
              <a:rPr lang="fr-FR" smtClean="0"/>
              <a:pPr algn="r" eaLnBrk="1" hangingPunct="1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211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1727684" y="288895"/>
            <a:ext cx="7164288" cy="400110"/>
          </a:xfr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fr-FR" altLang="fr-FR" sz="2000" b="1" dirty="0" smtClean="0">
                <a:solidFill>
                  <a:srgbClr val="0099CC"/>
                </a:solidFill>
              </a:rPr>
              <a:t>Les substances dangereuses pour l'environnement (SDE)</a:t>
            </a:r>
            <a:endParaRPr lang="fr-FR" altLang="fr-FR" sz="2000" dirty="0" smtClean="0">
              <a:solidFill>
                <a:srgbClr val="0099CC"/>
              </a:solidFill>
            </a:endParaRPr>
          </a:p>
        </p:txBody>
      </p:sp>
      <p:sp>
        <p:nvSpPr>
          <p:cNvPr id="2053" name="Text Box 29"/>
          <p:cNvSpPr txBox="1">
            <a:spLocks noChangeArrowheads="1"/>
          </p:cNvSpPr>
          <p:nvPr/>
        </p:nvSpPr>
        <p:spPr bwMode="auto">
          <a:xfrm>
            <a:off x="99915" y="3140968"/>
            <a:ext cx="8921513" cy="697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 anchor="t">
            <a:spAutoFit/>
          </a:bodyPr>
          <a:lstStyle>
            <a:lvl1pPr marL="268288" indent="-26828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623888" indent="-1714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074738" indent="-160338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fr-FR" altLang="fr-FR" sz="1600" dirty="0" smtClean="0"/>
              <a:t>Proposition de tarif pour les années d'activité 2016 à 2018</a:t>
            </a:r>
          </a:p>
          <a:p>
            <a:pPr marL="2144713" lvl="1" indent="0">
              <a:lnSpc>
                <a:spcPct val="150000"/>
              </a:lnSpc>
              <a:spcBef>
                <a:spcPts val="300"/>
              </a:spcBef>
              <a:buNone/>
            </a:pPr>
            <a:r>
              <a:rPr lang="fr-FR" sz="1400" b="1" i="1" dirty="0" smtClean="0"/>
              <a:t>Atteindre progressivement la valeur cible de 80 % du tarif plafond en 2018</a:t>
            </a:r>
          </a:p>
        </p:txBody>
      </p:sp>
      <p:sp>
        <p:nvSpPr>
          <p:cNvPr id="2054" name="Rectangle 35"/>
          <p:cNvSpPr>
            <a:spLocks noGrp="1" noChangeArrowheads="1"/>
          </p:cNvSpPr>
          <p:nvPr>
            <p:ph type="body" idx="1"/>
          </p:nvPr>
        </p:nvSpPr>
        <p:spPr>
          <a:xfrm>
            <a:off x="1475656" y="764704"/>
            <a:ext cx="7668344" cy="323165"/>
          </a:xfrm>
          <a:noFill/>
        </p:spPr>
        <p:txBody>
          <a:bodyPr wrap="square">
            <a:spAutoFit/>
          </a:bodyPr>
          <a:lstStyle/>
          <a:p>
            <a:pPr marL="355600" indent="-268288" algn="ctr" eaLnBrk="1" hangingPunct="1">
              <a:spcAft>
                <a:spcPct val="50000"/>
              </a:spcAft>
              <a:buFontTx/>
              <a:buNone/>
            </a:pPr>
            <a:r>
              <a:rPr lang="fr-FR" altLang="fr-FR" sz="1500" b="1" i="1" dirty="0" smtClean="0"/>
              <a:t>Nouveau paramètre de redevance pour pollution non domestique à partir de 2016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>
          <a:xfrm>
            <a:off x="107950" y="6524625"/>
            <a:ext cx="4680074" cy="269875"/>
          </a:xfrm>
        </p:spPr>
        <p:txBody>
          <a:bodyPr/>
          <a:lstStyle/>
          <a:p>
            <a:pPr>
              <a:defRPr/>
            </a:pPr>
            <a:r>
              <a:rPr lang="fr-FR" altLang="fr-FR" smtClean="0"/>
              <a:t>Rencontres "Eau et Industrie" - Juin 2016</a:t>
            </a:r>
            <a:endParaRPr lang="fr-FR" alt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BEF5F2-A8BB-4740-8456-FEDD03FC7AED}" type="slidenum">
              <a:rPr lang="fr-FR" altLang="fr-FR" smtClean="0"/>
              <a:pPr>
                <a:defRPr/>
              </a:pPr>
              <a:t>7</a:t>
            </a:fld>
            <a:endParaRPr lang="fr-FR" alt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869821"/>
              </p:ext>
            </p:extLst>
          </p:nvPr>
        </p:nvGraphicFramePr>
        <p:xfrm>
          <a:off x="77388" y="4005064"/>
          <a:ext cx="892899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6340"/>
                <a:gridCol w="1234218"/>
                <a:gridCol w="1234218"/>
                <a:gridCol w="123421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+mn-lt"/>
                        </a:rPr>
                        <a:t>Eléments constitutifs de la pollution</a:t>
                      </a:r>
                      <a:endParaRPr lang="fr-FR" dirty="0">
                        <a:latin typeface="+mn-lt"/>
                      </a:endParaRPr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+mn-lt"/>
                        </a:rPr>
                        <a:t>2016</a:t>
                      </a:r>
                      <a:endParaRPr lang="fr-FR" dirty="0">
                        <a:latin typeface="+mn-lt"/>
                      </a:endParaRPr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+mn-lt"/>
                        </a:rPr>
                        <a:t>2017</a:t>
                      </a:r>
                      <a:endParaRPr lang="fr-FR" dirty="0">
                        <a:latin typeface="+mn-lt"/>
                      </a:endParaRPr>
                    </a:p>
                  </a:txBody>
                  <a:tcP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+mn-lt"/>
                        </a:rPr>
                        <a:t>2018</a:t>
                      </a:r>
                      <a:endParaRPr lang="fr-FR" dirty="0">
                        <a:latin typeface="+mn-lt"/>
                      </a:endParaRPr>
                    </a:p>
                  </a:txBody>
                  <a:tcPr>
                    <a:solidFill>
                      <a:srgbClr val="0099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+mn-lt"/>
                        </a:rPr>
                        <a:t>SDE rejetées dans les masses</a:t>
                      </a:r>
                      <a:r>
                        <a:rPr lang="fr-FR" sz="1400" baseline="0" dirty="0" smtClean="0">
                          <a:latin typeface="+mn-lt"/>
                        </a:rPr>
                        <a:t> d'eau superficielles (en €/kg)</a:t>
                      </a:r>
                      <a:endParaRPr lang="fr-FR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n-lt"/>
                        </a:rPr>
                        <a:t>6,00</a:t>
                      </a:r>
                      <a:endParaRPr lang="fr-FR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n-lt"/>
                        </a:rPr>
                        <a:t>7,00</a:t>
                      </a:r>
                      <a:endParaRPr lang="fr-FR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n-lt"/>
                        </a:rPr>
                        <a:t>8,00</a:t>
                      </a:r>
                      <a:endParaRPr lang="fr-FR" sz="14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+mn-lt"/>
                        </a:rPr>
                        <a:t>SDE rejetées dans les masses</a:t>
                      </a:r>
                      <a:r>
                        <a:rPr lang="fr-FR" sz="1400" baseline="0" dirty="0" smtClean="0">
                          <a:latin typeface="+mn-lt"/>
                        </a:rPr>
                        <a:t> d'eau souterraines (en €/kg)</a:t>
                      </a:r>
                      <a:endParaRPr lang="fr-FR" sz="14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n-lt"/>
                        </a:rPr>
                        <a:t>11,00</a:t>
                      </a:r>
                      <a:endParaRPr lang="fr-FR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n-lt"/>
                        </a:rPr>
                        <a:t>12,00</a:t>
                      </a:r>
                      <a:endParaRPr lang="fr-FR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+mn-lt"/>
                        </a:rPr>
                        <a:t>13,00</a:t>
                      </a:r>
                      <a:endParaRPr lang="fr-FR" sz="14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78587" y="5229200"/>
            <a:ext cx="39905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lvl="1" indent="-268288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1600" dirty="0" smtClean="0"/>
              <a:t>Produit </a:t>
            </a:r>
            <a:r>
              <a:rPr lang="fr-FR" sz="1600" dirty="0"/>
              <a:t>de redevance SDE estimé à :</a:t>
            </a:r>
          </a:p>
        </p:txBody>
      </p:sp>
      <p:sp>
        <p:nvSpPr>
          <p:cNvPr id="8" name="Arrondir un rectangle avec un coin diagonal 7"/>
          <p:cNvSpPr/>
          <p:nvPr/>
        </p:nvSpPr>
        <p:spPr bwMode="auto">
          <a:xfrm>
            <a:off x="1691680" y="5740586"/>
            <a:ext cx="1656184" cy="288032"/>
          </a:xfrm>
          <a:prstGeom prst="round2DiagRect">
            <a:avLst/>
          </a:prstGeom>
          <a:solidFill>
            <a:srgbClr val="0099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52 000 € pour 2016</a:t>
            </a:r>
          </a:p>
        </p:txBody>
      </p:sp>
      <p:sp>
        <p:nvSpPr>
          <p:cNvPr id="12" name="Arrondir un rectangle avec un coin diagonal 11"/>
          <p:cNvSpPr/>
          <p:nvPr/>
        </p:nvSpPr>
        <p:spPr bwMode="auto">
          <a:xfrm>
            <a:off x="3995936" y="6024953"/>
            <a:ext cx="1656184" cy="288032"/>
          </a:xfrm>
          <a:prstGeom prst="round2DiagRect">
            <a:avLst/>
          </a:prstGeom>
          <a:solidFill>
            <a:srgbClr val="0099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61 000 € pour 2017</a:t>
            </a:r>
          </a:p>
        </p:txBody>
      </p:sp>
      <p:sp>
        <p:nvSpPr>
          <p:cNvPr id="13" name="Arrondir un rectangle avec un coin diagonal 12"/>
          <p:cNvSpPr/>
          <p:nvPr/>
        </p:nvSpPr>
        <p:spPr bwMode="auto">
          <a:xfrm>
            <a:off x="6300192" y="6309320"/>
            <a:ext cx="1656184" cy="288032"/>
          </a:xfrm>
          <a:prstGeom prst="round2DiagRect">
            <a:avLst/>
          </a:prstGeom>
          <a:solidFill>
            <a:srgbClr val="0099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70 000 € pour 2018</a:t>
            </a:r>
          </a:p>
        </p:txBody>
      </p:sp>
      <p:graphicFrame>
        <p:nvGraphicFramePr>
          <p:cNvPr id="17" name="Graphique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8335288"/>
              </p:ext>
            </p:extLst>
          </p:nvPr>
        </p:nvGraphicFramePr>
        <p:xfrm>
          <a:off x="-194080" y="1340768"/>
          <a:ext cx="4752528" cy="1664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Graphique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0369218"/>
              </p:ext>
            </p:extLst>
          </p:nvPr>
        </p:nvGraphicFramePr>
        <p:xfrm>
          <a:off x="4614127" y="1052736"/>
          <a:ext cx="4529873" cy="2146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459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29"/>
          <p:cNvSpPr txBox="1">
            <a:spLocks noChangeArrowheads="1"/>
          </p:cNvSpPr>
          <p:nvPr/>
        </p:nvSpPr>
        <p:spPr bwMode="auto">
          <a:xfrm>
            <a:off x="323528" y="1484784"/>
            <a:ext cx="8280400" cy="4610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>
            <a:spAutoFit/>
          </a:bodyPr>
          <a:lstStyle>
            <a:lvl1pPr marL="268288" indent="-26828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623888" indent="-1714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074738" indent="-160338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fr-FR" altLang="fr-FR" sz="1800" dirty="0" smtClean="0"/>
              <a:t>Une priorité européenne et nationale : réduire les émissions de substances dangereuses dans les milieux aquatiques</a:t>
            </a:r>
          </a:p>
          <a:p>
            <a:pPr lvl="1">
              <a:spcBef>
                <a:spcPct val="35000"/>
              </a:spcBef>
              <a:buFont typeface="Wingdings" pitchFamily="2" charset="2"/>
              <a:buChar char="§"/>
            </a:pPr>
            <a:r>
              <a:rPr lang="fr-FR" sz="1600" dirty="0"/>
              <a:t>Un objectif de la directive cadre sur l’eau (DCE</a:t>
            </a:r>
            <a:r>
              <a:rPr lang="fr-FR" sz="1600" dirty="0" smtClean="0"/>
              <a:t>)</a:t>
            </a:r>
          </a:p>
          <a:p>
            <a:pPr lvl="1">
              <a:spcBef>
                <a:spcPct val="35000"/>
              </a:spcBef>
              <a:buFont typeface="Wingdings" pitchFamily="2" charset="2"/>
              <a:buChar char="§"/>
            </a:pPr>
            <a:r>
              <a:rPr lang="fr-FR" sz="1600" dirty="0"/>
              <a:t>Un objectif du Plan national de lutte contre la contamination des milieux aquatiques par les micropolluants (octobre 2010</a:t>
            </a:r>
            <a:r>
              <a:rPr lang="fr-FR" sz="1600" dirty="0" smtClean="0"/>
              <a:t>)</a:t>
            </a:r>
          </a:p>
          <a:p>
            <a:pPr lvl="1">
              <a:spcBef>
                <a:spcPct val="35000"/>
              </a:spcBef>
              <a:buFont typeface="Wingdings" pitchFamily="2" charset="2"/>
              <a:buChar char="§"/>
            </a:pPr>
            <a:r>
              <a:rPr lang="fr-FR" sz="1600" dirty="0"/>
              <a:t>Un enjeu prioritaire du </a:t>
            </a:r>
            <a:r>
              <a:rPr lang="fr-FR" sz="1600" dirty="0" smtClean="0"/>
              <a:t>10</a:t>
            </a:r>
            <a:r>
              <a:rPr lang="fr-FR" sz="1600" baseline="30000" dirty="0" smtClean="0"/>
              <a:t>e</a:t>
            </a:r>
            <a:r>
              <a:rPr lang="fr-FR" sz="1600" dirty="0" smtClean="0"/>
              <a:t> </a:t>
            </a:r>
            <a:r>
              <a:rPr lang="fr-FR" sz="1600" dirty="0"/>
              <a:t>programme de </a:t>
            </a:r>
            <a:r>
              <a:rPr lang="fr-FR" sz="1600" dirty="0" smtClean="0"/>
              <a:t>l’agence</a:t>
            </a:r>
            <a:endParaRPr lang="fr-FR" altLang="fr-FR" sz="1600" dirty="0"/>
          </a:p>
          <a:p>
            <a:pPr marL="268288" lvl="1" indent="-268288">
              <a:spcBef>
                <a:spcPct val="50000"/>
              </a:spcBef>
              <a:buFont typeface="Wingdings" pitchFamily="2" charset="2"/>
              <a:buChar char="ü"/>
            </a:pPr>
            <a:r>
              <a:rPr lang="fr-FR" altLang="fr-FR" sz="1800" dirty="0"/>
              <a:t>Le paramètre SDE comble une lacune de la redevance </a:t>
            </a:r>
            <a:r>
              <a:rPr lang="fr-FR" altLang="fr-FR" sz="1800" dirty="0" smtClean="0"/>
              <a:t>actuelle</a:t>
            </a:r>
          </a:p>
          <a:p>
            <a:pPr lvl="1">
              <a:spcBef>
                <a:spcPct val="35000"/>
              </a:spcBef>
              <a:buFont typeface="Wingdings" pitchFamily="2" charset="2"/>
              <a:buChar char="§"/>
            </a:pPr>
            <a:r>
              <a:rPr lang="fr-FR" sz="1600" dirty="0"/>
              <a:t>La redevance actuelle vise certaines substances dangereuses au travers de trois paramètres </a:t>
            </a:r>
            <a:r>
              <a:rPr lang="fr-FR" sz="1600" dirty="0" smtClean="0"/>
              <a:t>:</a:t>
            </a:r>
          </a:p>
          <a:p>
            <a:pPr lvl="2">
              <a:spcBef>
                <a:spcPct val="25000"/>
              </a:spcBef>
            </a:pPr>
            <a:r>
              <a:rPr lang="fr-FR" sz="1300" dirty="0"/>
              <a:t>Métox : somme des flux de 8 </a:t>
            </a:r>
            <a:r>
              <a:rPr lang="fr-FR" sz="1300" dirty="0" smtClean="0"/>
              <a:t>métaux (chrome</a:t>
            </a:r>
            <a:r>
              <a:rPr lang="fr-FR" sz="1300" dirty="0"/>
              <a:t>, cuivre, plomb</a:t>
            </a:r>
            <a:r>
              <a:rPr lang="fr-FR" sz="1300" dirty="0" smtClean="0"/>
              <a:t>…)</a:t>
            </a:r>
          </a:p>
          <a:p>
            <a:pPr lvl="2">
              <a:spcBef>
                <a:spcPct val="25000"/>
              </a:spcBef>
            </a:pPr>
            <a:r>
              <a:rPr lang="fr-FR" altLang="fr-FR" sz="1300" dirty="0" smtClean="0"/>
              <a:t>MI </a:t>
            </a:r>
            <a:r>
              <a:rPr lang="fr-FR" altLang="fr-FR" sz="1300" dirty="0"/>
              <a:t>: indice mesurant la toxicité d’un effluent par inhibition de l’activité de certains organismes aquatiques </a:t>
            </a:r>
            <a:r>
              <a:rPr lang="fr-FR" altLang="fr-FR" sz="1300" dirty="0" smtClean="0"/>
              <a:t>(test daphnies)</a:t>
            </a:r>
          </a:p>
          <a:p>
            <a:pPr lvl="2">
              <a:spcBef>
                <a:spcPct val="25000"/>
              </a:spcBef>
            </a:pPr>
            <a:r>
              <a:rPr lang="fr-FR" sz="1300" dirty="0"/>
              <a:t>AOX : indice sur la présence de composés halogénés </a:t>
            </a:r>
            <a:r>
              <a:rPr lang="fr-FR" sz="1300" dirty="0" smtClean="0"/>
              <a:t>(taux </a:t>
            </a:r>
            <a:r>
              <a:rPr lang="fr-FR" sz="1300" dirty="0"/>
              <a:t>nul sur Loire-Bretagne depuis l’origine)</a:t>
            </a:r>
            <a:endParaRPr lang="fr-FR" altLang="fr-FR" sz="1300" dirty="0" smtClean="0"/>
          </a:p>
          <a:p>
            <a:pPr lvl="1">
              <a:spcBef>
                <a:spcPct val="35000"/>
              </a:spcBef>
              <a:buFont typeface="Wingdings" pitchFamily="2" charset="2"/>
              <a:buChar char="§"/>
            </a:pPr>
            <a:r>
              <a:rPr lang="fr-FR" sz="1600" dirty="0"/>
              <a:t>Certaines substances de toxicité comparable aux métaux et aux composés halogénés ne sont pas concernées par la redevance</a:t>
            </a:r>
            <a:endParaRPr lang="fr-FR" altLang="fr-FR" sz="15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>
          <a:xfrm>
            <a:off x="107950" y="6524625"/>
            <a:ext cx="4680074" cy="269875"/>
          </a:xfrm>
        </p:spPr>
        <p:txBody>
          <a:bodyPr/>
          <a:lstStyle/>
          <a:p>
            <a:pPr>
              <a:defRPr/>
            </a:pPr>
            <a:r>
              <a:rPr lang="fr-FR" altLang="fr-FR" smtClean="0"/>
              <a:t>Rencontres "Eau et Industrie" - Juin 2016</a:t>
            </a:r>
            <a:endParaRPr lang="fr-FR" alt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BEF5F2-A8BB-4740-8456-FEDD03FC7AED}" type="slidenum">
              <a:rPr lang="fr-FR" altLang="fr-FR" smtClean="0"/>
              <a:pPr>
                <a:defRPr/>
              </a:pPr>
              <a:t>8</a:t>
            </a:fld>
            <a:endParaRPr lang="fr-FR" altLang="fr-FR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727684" y="288895"/>
            <a:ext cx="7164288" cy="400110"/>
          </a:xfr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fr-FR" altLang="fr-FR" sz="2000" b="1" dirty="0" smtClean="0">
                <a:solidFill>
                  <a:srgbClr val="0099CC"/>
                </a:solidFill>
              </a:rPr>
              <a:t>Les substances dangereuses pour l'environnement (SDE)</a:t>
            </a:r>
            <a:endParaRPr lang="fr-FR" altLang="fr-FR" sz="2000" dirty="0" smtClean="0">
              <a:solidFill>
                <a:srgbClr val="0099CC"/>
              </a:solidFill>
            </a:endParaRPr>
          </a:p>
        </p:txBody>
      </p:sp>
      <p:sp>
        <p:nvSpPr>
          <p:cNvPr id="10" name="Rectangle 35"/>
          <p:cNvSpPr txBox="1">
            <a:spLocks noChangeArrowheads="1"/>
          </p:cNvSpPr>
          <p:nvPr/>
        </p:nvSpPr>
        <p:spPr bwMode="auto">
          <a:xfrm>
            <a:off x="1475656" y="764704"/>
            <a:ext cx="7668344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55600" indent="-268288" algn="ctr" eaLnBrk="1" hangingPunct="1">
              <a:spcAft>
                <a:spcPct val="50000"/>
              </a:spcAft>
              <a:buFontTx/>
              <a:buNone/>
            </a:pPr>
            <a:r>
              <a:rPr lang="fr-FR" altLang="fr-FR" sz="1500" b="1" i="1" kern="0" smtClean="0"/>
              <a:t>Nouveau paramètre de redevance pour pollution non domestique à partir de 2016</a:t>
            </a:r>
            <a:endParaRPr lang="fr-FR" altLang="fr-FR" sz="1500" b="1" i="1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29"/>
          <p:cNvSpPr txBox="1">
            <a:spLocks noChangeArrowheads="1"/>
          </p:cNvSpPr>
          <p:nvPr/>
        </p:nvSpPr>
        <p:spPr bwMode="auto">
          <a:xfrm>
            <a:off x="179512" y="1409757"/>
            <a:ext cx="8640960" cy="499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 anchor="b">
            <a:spAutoFit/>
          </a:bodyPr>
          <a:lstStyle>
            <a:lvl1pPr marL="268288" indent="-26828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623888" indent="-1714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074738" indent="-160338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fr-FR" altLang="fr-FR" sz="1800" dirty="0" smtClean="0"/>
              <a:t>Les objectifs visés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§"/>
            </a:pPr>
            <a:r>
              <a:rPr lang="fr-FR" sz="1600" dirty="0" smtClean="0"/>
              <a:t>cibler les substances les plus préoccupantes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§"/>
            </a:pPr>
            <a:r>
              <a:rPr lang="fr-FR" sz="1600" dirty="0" smtClean="0"/>
              <a:t>pondérer les substances en fonction de leur toxicité pour les milieux aquatiques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§"/>
            </a:pPr>
            <a:r>
              <a:rPr lang="fr-FR" sz="1600" dirty="0" smtClean="0"/>
              <a:t>éviter une double taxation de certaines substances au travers de plusieurs paramètres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§"/>
            </a:pPr>
            <a:r>
              <a:rPr lang="fr-FR" altLang="fr-FR" sz="1600" dirty="0" smtClean="0"/>
              <a:t>limiter le nombre de substances concernées, les coûts de surveillance et les coûts administratifs de mise en œuvre de la redevance</a:t>
            </a:r>
            <a:endParaRPr lang="fr-FR" altLang="fr-FR" sz="1600" dirty="0"/>
          </a:p>
          <a:p>
            <a:pPr marL="268288" lvl="1" indent="-268288">
              <a:spcBef>
                <a:spcPct val="50000"/>
              </a:spcBef>
              <a:buFont typeface="Wingdings" pitchFamily="2" charset="2"/>
              <a:buChar char="ü"/>
            </a:pPr>
            <a:r>
              <a:rPr lang="fr-FR" altLang="fr-FR" sz="1800" dirty="0" smtClean="0"/>
              <a:t>Qu'est-ce que le paramètre SDE ?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§"/>
            </a:pPr>
            <a:r>
              <a:rPr lang="fr-FR" sz="1600" dirty="0" smtClean="0"/>
              <a:t>il est introduit dans la redevance par l'article 124 de la loi de finances pour 2012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§"/>
            </a:pPr>
            <a:r>
              <a:rPr lang="fr-FR" sz="1600" dirty="0"/>
              <a:t>i</a:t>
            </a:r>
            <a:r>
              <a:rPr lang="fr-FR" sz="1600" dirty="0" smtClean="0"/>
              <a:t>l combine plusieurs molécules dont la toxicité est pondérée par des coefficients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§"/>
            </a:pPr>
            <a:r>
              <a:rPr lang="fr-FR" altLang="fr-FR" sz="1600" dirty="0" smtClean="0"/>
              <a:t>16 substances le composent : 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altLang="fr-FR" sz="1300" dirty="0" smtClean="0"/>
              <a:t>13 </a:t>
            </a:r>
            <a:r>
              <a:rPr lang="fr-FR" altLang="fr-FR" sz="1300" dirty="0"/>
              <a:t>qualifient l'état chimique des eaux de surface selon la DCE </a:t>
            </a:r>
            <a:endParaRPr lang="fr-FR" altLang="fr-FR" sz="1300" dirty="0" smtClean="0"/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altLang="fr-FR" sz="1300" dirty="0" smtClean="0"/>
              <a:t>3 </a:t>
            </a:r>
            <a:r>
              <a:rPr lang="fr-FR" altLang="fr-FR" sz="1300" dirty="0"/>
              <a:t>sont dites "pertinentes" au niveau national et d'origine industrielle</a:t>
            </a:r>
          </a:p>
          <a:p>
            <a:pPr marL="268288" lvl="1" indent="-268288">
              <a:spcBef>
                <a:spcPct val="50000"/>
              </a:spcBef>
              <a:buFont typeface="Wingdings" pitchFamily="2" charset="2"/>
              <a:buChar char="ü"/>
            </a:pPr>
            <a:r>
              <a:rPr lang="fr-FR" altLang="fr-FR" sz="1800" dirty="0" smtClean="0"/>
              <a:t>Taux plafond : 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§"/>
            </a:pPr>
            <a:r>
              <a:rPr lang="fr-FR" altLang="fr-FR" sz="1600" dirty="0"/>
              <a:t>10 €/kg pour les rejets en eau </a:t>
            </a:r>
            <a:r>
              <a:rPr lang="fr-FR" altLang="fr-FR" sz="1600" dirty="0" smtClean="0"/>
              <a:t>superficielle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§"/>
            </a:pPr>
            <a:r>
              <a:rPr lang="fr-FR" altLang="fr-FR" sz="1600" dirty="0" smtClean="0"/>
              <a:t>16,6 €/kg pour les rejets en eau souterraine</a:t>
            </a:r>
          </a:p>
          <a:p>
            <a:pPr marL="268288" lvl="1" indent="-268288">
              <a:spcBef>
                <a:spcPct val="50000"/>
              </a:spcBef>
              <a:buFont typeface="Wingdings" pitchFamily="2" charset="2"/>
              <a:buChar char="ü"/>
            </a:pPr>
            <a:r>
              <a:rPr lang="fr-FR" altLang="fr-FR" sz="1800" dirty="0"/>
              <a:t>Seuil de </a:t>
            </a:r>
            <a:r>
              <a:rPr lang="fr-FR" altLang="fr-FR" sz="1800" dirty="0" smtClean="0"/>
              <a:t>perception : 9 kg de substances par an</a:t>
            </a:r>
            <a:endParaRPr lang="fr-FR" altLang="fr-FR" sz="18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>
          <a:xfrm>
            <a:off x="107950" y="6524625"/>
            <a:ext cx="4680074" cy="269875"/>
          </a:xfrm>
        </p:spPr>
        <p:txBody>
          <a:bodyPr/>
          <a:lstStyle/>
          <a:p>
            <a:pPr>
              <a:defRPr/>
            </a:pPr>
            <a:r>
              <a:rPr lang="fr-FR" altLang="fr-FR" smtClean="0"/>
              <a:t>Rencontres "Eau et Industrie" - Juin 2016</a:t>
            </a:r>
            <a:endParaRPr lang="fr-FR" alt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BEF5F2-A8BB-4740-8456-FEDD03FC7AED}" type="slidenum">
              <a:rPr lang="fr-FR" altLang="fr-FR" smtClean="0"/>
              <a:pPr>
                <a:defRPr/>
              </a:pPr>
              <a:t>9</a:t>
            </a:fld>
            <a:endParaRPr lang="fr-FR" altLang="fr-FR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727684" y="288895"/>
            <a:ext cx="7164288" cy="400110"/>
          </a:xfr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fr-FR" altLang="fr-FR" sz="2000" b="1" dirty="0" smtClean="0">
                <a:solidFill>
                  <a:srgbClr val="0099CC"/>
                </a:solidFill>
              </a:rPr>
              <a:t>Les substances dangereuses pour l'environnement (SDE)</a:t>
            </a:r>
            <a:endParaRPr lang="fr-FR" altLang="fr-FR" sz="2000" dirty="0" smtClean="0">
              <a:solidFill>
                <a:srgbClr val="0099CC"/>
              </a:solidFill>
            </a:endParaRPr>
          </a:p>
        </p:txBody>
      </p:sp>
      <p:sp>
        <p:nvSpPr>
          <p:cNvPr id="10" name="Rectangle 35"/>
          <p:cNvSpPr txBox="1">
            <a:spLocks noChangeArrowheads="1"/>
          </p:cNvSpPr>
          <p:nvPr/>
        </p:nvSpPr>
        <p:spPr bwMode="auto">
          <a:xfrm>
            <a:off x="1475656" y="764704"/>
            <a:ext cx="7668344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55600" indent="-268288" algn="ctr" eaLnBrk="1" hangingPunct="1">
              <a:spcAft>
                <a:spcPct val="50000"/>
              </a:spcAft>
              <a:buFontTx/>
              <a:buNone/>
            </a:pPr>
            <a:r>
              <a:rPr lang="fr-FR" altLang="fr-FR" sz="1500" b="1" i="1" kern="0" dirty="0" smtClean="0"/>
              <a:t>Nouveau paramètre de redevance pour pollution non domestique à partir de 2016</a:t>
            </a:r>
          </a:p>
        </p:txBody>
      </p:sp>
    </p:spTree>
    <p:extLst>
      <p:ext uri="{BB962C8B-B14F-4D97-AF65-F5344CB8AC3E}">
        <p14:creationId xmlns:p14="http://schemas.microsoft.com/office/powerpoint/2010/main" val="230683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Conception personnalisée">
  <a:themeElements>
    <a:clrScheme name="2_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6521</TotalTime>
  <Words>1133</Words>
  <Application>Microsoft Office PowerPoint</Application>
  <PresentationFormat>Affichage à l'écran (4:3)</PresentationFormat>
  <Paragraphs>148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12" baseType="lpstr">
      <vt:lpstr>2_Conception personnalisée</vt:lpstr>
      <vt:lpstr>Conception personnalisée</vt:lpstr>
      <vt:lpstr>Introduction des « Substances Dangereuses pour l'Environnement » dans l'assiette de la redevance pour pollution de l'eau d'origine non domestique</vt:lpstr>
      <vt:lpstr>Les substances dangereuses pour l'environnement (SDE)</vt:lpstr>
      <vt:lpstr>Les substances dangereuses pour l'environnement (SDE)</vt:lpstr>
      <vt:lpstr>Les substances dangereuses pour l'environnement :</vt:lpstr>
      <vt:lpstr>Les substances dangereuses pour l'environnement : </vt:lpstr>
      <vt:lpstr>Merci</vt:lpstr>
      <vt:lpstr>Les substances dangereuses pour l'environnement (SDE)</vt:lpstr>
      <vt:lpstr>Les substances dangereuses pour l'environnement (SDE)</vt:lpstr>
      <vt:lpstr>Les substances dangereuses pour l'environnement (SDE)</vt:lpstr>
      <vt:lpstr>Les substances dangereuses pour l'environnement (SDE)</vt:lpstr>
    </vt:vector>
  </TitlesOfParts>
  <Company>AELB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edejln</dc:creator>
  <cp:lastModifiedBy>VERDICCHIO July-Gaelle</cp:lastModifiedBy>
  <cp:revision>446</cp:revision>
  <cp:lastPrinted>2015-06-03T13:15:05Z</cp:lastPrinted>
  <dcterms:created xsi:type="dcterms:W3CDTF">2006-03-21T09:58:54Z</dcterms:created>
  <dcterms:modified xsi:type="dcterms:W3CDTF">2016-05-24T15:55:39Z</dcterms:modified>
</cp:coreProperties>
</file>